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avi" ContentType="video/avi"/>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 id="2147483657" r:id="rId3"/>
  </p:sldMasterIdLst>
  <p:notesMasterIdLst>
    <p:notesMasterId r:id="rId13"/>
  </p:notesMasterIdLst>
  <p:sldIdLst>
    <p:sldId id="263" r:id="rId4"/>
    <p:sldId id="261" r:id="rId5"/>
    <p:sldId id="260" r:id="rId6"/>
    <p:sldId id="259" r:id="rId7"/>
    <p:sldId id="267" r:id="rId8"/>
    <p:sldId id="265" r:id="rId9"/>
    <p:sldId id="264" r:id="rId10"/>
    <p:sldId id="266" r:id="rId11"/>
    <p:sldId id="268" r:id="rId12"/>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dija Sanders" initials="KS"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9AB"/>
    <a:srgbClr val="660066"/>
    <a:srgbClr val="00569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59005" autoAdjust="0"/>
  </p:normalViewPr>
  <p:slideViewPr>
    <p:cSldViewPr>
      <p:cViewPr>
        <p:scale>
          <a:sx n="46" d="100"/>
          <a:sy n="46" d="100"/>
        </p:scale>
        <p:origin x="-2100" y="-7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presProps" Target="presProp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205CA4-C28E-4001-B65B-889399DCCD86}" type="datetimeFigureOut">
              <a:rPr lang="nl-NL" smtClean="0"/>
              <a:t>17-6-2019</a:t>
            </a:fld>
            <a:endParaRPr lang="nl-NL"/>
          </a:p>
        </p:txBody>
      </p:sp>
      <p:sp>
        <p:nvSpPr>
          <p:cNvPr id="4" name="Tijdelijke aanduiding voor dia-afbeelding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F24A38-F933-4786-8714-0BC5ED579203}" type="slidenum">
              <a:rPr lang="nl-NL" smtClean="0"/>
              <a:t>‹nr.›</a:t>
            </a:fld>
            <a:endParaRPr lang="nl-NL"/>
          </a:p>
        </p:txBody>
      </p:sp>
    </p:spTree>
    <p:extLst>
      <p:ext uri="{BB962C8B-B14F-4D97-AF65-F5344CB8AC3E}">
        <p14:creationId xmlns:p14="http://schemas.microsoft.com/office/powerpoint/2010/main" val="9025004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youtube.com/watch?v=ychrMuVkQpg"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Korte intro. Wat we allemaal doen komt later aan bod </a:t>
            </a:r>
          </a:p>
        </p:txBody>
      </p:sp>
      <p:sp>
        <p:nvSpPr>
          <p:cNvPr id="4" name="Tijdelijke aanduiding voor dianummer 3"/>
          <p:cNvSpPr>
            <a:spLocks noGrp="1"/>
          </p:cNvSpPr>
          <p:nvPr>
            <p:ph type="sldNum" sz="quarter" idx="5"/>
          </p:nvPr>
        </p:nvSpPr>
        <p:spPr/>
        <p:txBody>
          <a:bodyPr/>
          <a:lstStyle/>
          <a:p>
            <a:fld id="{F6F24A38-F933-4786-8714-0BC5ED579203}" type="slidenum">
              <a:rPr lang="nl-NL" smtClean="0"/>
              <a:t>1</a:t>
            </a:fld>
            <a:endParaRPr lang="nl-NL"/>
          </a:p>
        </p:txBody>
      </p:sp>
    </p:spTree>
    <p:extLst>
      <p:ext uri="{BB962C8B-B14F-4D97-AF65-F5344CB8AC3E}">
        <p14:creationId xmlns:p14="http://schemas.microsoft.com/office/powerpoint/2010/main" val="42588140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hlinkClick r:id="rId3"/>
              </a:rPr>
              <a:t>https://www.youtube.com/watch?v=ychrMuVkQpg</a:t>
            </a:r>
            <a:endParaRPr lang="nl-NL" dirty="0"/>
          </a:p>
          <a:p>
            <a:endParaRPr lang="nl-NL" dirty="0"/>
          </a:p>
          <a:p>
            <a:r>
              <a:rPr lang="nl-NL" dirty="0"/>
              <a:t>Opwarmertje </a:t>
            </a:r>
          </a:p>
          <a:p>
            <a:endParaRPr lang="nl-NL" dirty="0"/>
          </a:p>
          <a:p>
            <a:r>
              <a:rPr lang="nl-NL" dirty="0"/>
              <a:t>Werkvorm gericht op samenwerking. Focussen op samenwerken staat centraal in deze workshop. </a:t>
            </a:r>
          </a:p>
        </p:txBody>
      </p:sp>
      <p:sp>
        <p:nvSpPr>
          <p:cNvPr id="4" name="Tijdelijke aanduiding voor dianummer 3"/>
          <p:cNvSpPr>
            <a:spLocks noGrp="1"/>
          </p:cNvSpPr>
          <p:nvPr>
            <p:ph type="sldNum" sz="quarter" idx="5"/>
          </p:nvPr>
        </p:nvSpPr>
        <p:spPr/>
        <p:txBody>
          <a:bodyPr/>
          <a:lstStyle/>
          <a:p>
            <a:fld id="{F6F24A38-F933-4786-8714-0BC5ED579203}" type="slidenum">
              <a:rPr lang="nl-NL" smtClean="0"/>
              <a:t>2</a:t>
            </a:fld>
            <a:endParaRPr lang="nl-NL"/>
          </a:p>
        </p:txBody>
      </p:sp>
    </p:spTree>
    <p:extLst>
      <p:ext uri="{BB962C8B-B14F-4D97-AF65-F5344CB8AC3E}">
        <p14:creationId xmlns:p14="http://schemas.microsoft.com/office/powerpoint/2010/main" val="39462316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Intro filmpje over al bestaande samenwerking tussen jongerenwerk en Halt (en politie) in Rotterdam </a:t>
            </a:r>
          </a:p>
        </p:txBody>
      </p:sp>
      <p:sp>
        <p:nvSpPr>
          <p:cNvPr id="4" name="Tijdelijke aanduiding voor dianummer 3"/>
          <p:cNvSpPr>
            <a:spLocks noGrp="1"/>
          </p:cNvSpPr>
          <p:nvPr>
            <p:ph type="sldNum" sz="quarter" idx="5"/>
          </p:nvPr>
        </p:nvSpPr>
        <p:spPr/>
        <p:txBody>
          <a:bodyPr/>
          <a:lstStyle/>
          <a:p>
            <a:fld id="{F6F24A38-F933-4786-8714-0BC5ED579203}" type="slidenum">
              <a:rPr lang="nl-NL" smtClean="0"/>
              <a:t>3</a:t>
            </a:fld>
            <a:endParaRPr lang="nl-NL"/>
          </a:p>
        </p:txBody>
      </p:sp>
    </p:spTree>
    <p:extLst>
      <p:ext uri="{BB962C8B-B14F-4D97-AF65-F5344CB8AC3E}">
        <p14:creationId xmlns:p14="http://schemas.microsoft.com/office/powerpoint/2010/main" val="26906240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Kort vertellen: </a:t>
            </a:r>
          </a:p>
          <a:p>
            <a:endParaRPr lang="nl-NL" dirty="0"/>
          </a:p>
          <a:p>
            <a:r>
              <a:rPr lang="nl-NL" dirty="0"/>
              <a:t>Wat doet JOZ? </a:t>
            </a:r>
          </a:p>
          <a:p>
            <a:endParaRPr lang="nl-NL" dirty="0"/>
          </a:p>
          <a:p>
            <a:r>
              <a:rPr lang="nl-NL" dirty="0"/>
              <a:t>Wat doet Halt? </a:t>
            </a:r>
          </a:p>
          <a:p>
            <a:endParaRPr lang="nl-NL" dirty="0"/>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nl-NL" sz="1200" kern="1200" dirty="0">
                <a:solidFill>
                  <a:schemeClr val="tx1"/>
                </a:solidFill>
                <a:effectLst/>
                <a:latin typeface="+mn-lt"/>
                <a:ea typeface="+mn-ea"/>
                <a:cs typeface="+mn-cs"/>
              </a:rPr>
              <a:t>Waar is jongerenwerk van. Waar is Halt van.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endParaRPr lang="nl-NL"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nl-NL" sz="1200" kern="1200" dirty="0">
                <a:solidFill>
                  <a:schemeClr val="tx1"/>
                </a:solidFill>
                <a:effectLst/>
                <a:latin typeface="+mn-lt"/>
                <a:ea typeface="+mn-ea"/>
                <a:cs typeface="+mn-cs"/>
              </a:rPr>
              <a:t>We zijn geen concurrenten. We werken voor dezelfde doelgroep en kunnen elkaar juist versterken </a:t>
            </a:r>
          </a:p>
          <a:p>
            <a:endParaRPr lang="nl-NL" dirty="0"/>
          </a:p>
        </p:txBody>
      </p:sp>
      <p:sp>
        <p:nvSpPr>
          <p:cNvPr id="4" name="Tijdelijke aanduiding voor dianummer 3"/>
          <p:cNvSpPr>
            <a:spLocks noGrp="1"/>
          </p:cNvSpPr>
          <p:nvPr>
            <p:ph type="sldNum" sz="quarter" idx="5"/>
          </p:nvPr>
        </p:nvSpPr>
        <p:spPr/>
        <p:txBody>
          <a:bodyPr/>
          <a:lstStyle/>
          <a:p>
            <a:fld id="{F6F24A38-F933-4786-8714-0BC5ED579203}" type="slidenum">
              <a:rPr lang="nl-NL" smtClean="0"/>
              <a:t>4</a:t>
            </a:fld>
            <a:endParaRPr lang="nl-NL"/>
          </a:p>
        </p:txBody>
      </p:sp>
    </p:spTree>
    <p:extLst>
      <p:ext uri="{BB962C8B-B14F-4D97-AF65-F5344CB8AC3E}">
        <p14:creationId xmlns:p14="http://schemas.microsoft.com/office/powerpoint/2010/main" val="8315153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sym typeface="Wingdings" panose="05000000000000000000" pitchFamily="2" charset="2"/>
              </a:rPr>
              <a:t> </a:t>
            </a:r>
            <a:r>
              <a:rPr lang="nl-NL" b="1" dirty="0"/>
              <a:t>De deelnemers mogen vragen stellen aan </a:t>
            </a:r>
            <a:r>
              <a:rPr lang="nl-NL" b="1" dirty="0" err="1"/>
              <a:t>Jermaine</a:t>
            </a:r>
            <a:r>
              <a:rPr lang="nl-NL" b="1" dirty="0"/>
              <a:t> om erachter te komen waar ze hem het beste in zouden kunnen ondersteunen. </a:t>
            </a:r>
          </a:p>
          <a:p>
            <a:endParaRPr lang="nl-NL" b="1" dirty="0"/>
          </a:p>
          <a:p>
            <a:r>
              <a:rPr lang="nl-NL" b="1" dirty="0"/>
              <a:t>Antwoorden van </a:t>
            </a:r>
            <a:r>
              <a:rPr lang="nl-NL" b="1" dirty="0" err="1"/>
              <a:t>Jermaine</a:t>
            </a:r>
            <a:r>
              <a:rPr lang="nl-NL" b="1" dirty="0"/>
              <a:t> op eventuele vragen: </a:t>
            </a:r>
          </a:p>
          <a:p>
            <a:pPr lvl="1"/>
            <a:r>
              <a:rPr lang="nl-NL" dirty="0"/>
              <a:t>Jongere </a:t>
            </a:r>
            <a:r>
              <a:rPr lang="nl-NL" dirty="0" err="1"/>
              <a:t>Jermaine</a:t>
            </a:r>
            <a:r>
              <a:rPr lang="nl-NL" dirty="0"/>
              <a:t> 16 jaar  </a:t>
            </a:r>
          </a:p>
          <a:p>
            <a:pPr lvl="1"/>
            <a:r>
              <a:rPr lang="nl-NL" dirty="0"/>
              <a:t>Iets gestolen </a:t>
            </a:r>
          </a:p>
          <a:p>
            <a:pPr lvl="1"/>
            <a:r>
              <a:rPr lang="nl-NL" dirty="0"/>
              <a:t>Al eerder bij Halt geweest voor vandalisme. Nu de tweede keer, dus heb ik veel uren bij Halt en moet ik ook werken nu. </a:t>
            </a:r>
          </a:p>
          <a:p>
            <a:pPr lvl="1"/>
            <a:r>
              <a:rPr lang="nl-NL" dirty="0"/>
              <a:t>Geen geld thuis </a:t>
            </a:r>
          </a:p>
          <a:p>
            <a:pPr lvl="1"/>
            <a:r>
              <a:rPr lang="nl-NL" dirty="0"/>
              <a:t>Ruzie met mijn vader; sta op het punt om met hem te vechten. Hij wil me uit huis. Moeder neemt me in bescherming. We zeggen bijna niks meer tegen elkaar. Ik probeer zoveel mogelijk weg te zijn thuis. </a:t>
            </a:r>
          </a:p>
          <a:p>
            <a:pPr lvl="1"/>
            <a:r>
              <a:rPr lang="nl-NL" dirty="0"/>
              <a:t>Zus die erg voorgetrokken wordt. Echt een bemoeial.  </a:t>
            </a:r>
          </a:p>
          <a:p>
            <a:pPr lvl="1"/>
            <a:r>
              <a:rPr lang="nl-NL" dirty="0"/>
              <a:t>Broertje die mij als voorbeeld ziet </a:t>
            </a:r>
          </a:p>
          <a:p>
            <a:pPr lvl="1"/>
            <a:r>
              <a:rPr lang="nl-NL" dirty="0"/>
              <a:t>Voetbal </a:t>
            </a:r>
          </a:p>
          <a:p>
            <a:pPr lvl="1"/>
            <a:r>
              <a:rPr lang="nl-NL" dirty="0"/>
              <a:t>Gaat weinig school. Niet genoeg geld voor OV chipkaart. Geen zin om te gaan. </a:t>
            </a:r>
          </a:p>
          <a:p>
            <a:pPr lvl="1"/>
            <a:r>
              <a:rPr lang="nl-NL" dirty="0"/>
              <a:t>Je weet niet wat je wilt worden. Geen doel om naar school te gaan. </a:t>
            </a:r>
          </a:p>
          <a:p>
            <a:pPr lvl="1"/>
            <a:r>
              <a:rPr lang="nl-NL" dirty="0"/>
              <a:t>2 soorten vrienden. Paar jongens die het goed doen (ken ik van voetbal en school). </a:t>
            </a:r>
          </a:p>
          <a:p>
            <a:pPr lvl="1"/>
            <a:r>
              <a:rPr lang="nl-NL" dirty="0"/>
              <a:t>Met mijn andere vrienden blow ik wel eens en hang ik op straat. </a:t>
            </a:r>
          </a:p>
          <a:p>
            <a:pPr lvl="1"/>
            <a:r>
              <a:rPr lang="nl-NL" dirty="0"/>
              <a:t>Net ontslagen van mijn bijbaan want mijn baas is een racist en heb ik tegen hem gezegd </a:t>
            </a:r>
          </a:p>
          <a:p>
            <a:endParaRPr lang="nl-NL" dirty="0"/>
          </a:p>
          <a:p>
            <a:r>
              <a:rPr lang="nl-NL" b="1" dirty="0">
                <a:sym typeface="Wingdings" panose="05000000000000000000" pitchFamily="2" charset="2"/>
              </a:rPr>
              <a:t> Bedenk nu: Wat zou je met deze jongen doen ? (invullingen Halt-uren + vervolg) </a:t>
            </a:r>
            <a:endParaRPr lang="nl-NL" b="1" dirty="0"/>
          </a:p>
        </p:txBody>
      </p:sp>
      <p:sp>
        <p:nvSpPr>
          <p:cNvPr id="4" name="Tijdelijke aanduiding voor dianummer 3"/>
          <p:cNvSpPr>
            <a:spLocks noGrp="1"/>
          </p:cNvSpPr>
          <p:nvPr>
            <p:ph type="sldNum" sz="quarter" idx="5"/>
          </p:nvPr>
        </p:nvSpPr>
        <p:spPr/>
        <p:txBody>
          <a:bodyPr/>
          <a:lstStyle/>
          <a:p>
            <a:fld id="{F6F24A38-F933-4786-8714-0BC5ED579203}" type="slidenum">
              <a:rPr lang="nl-NL" smtClean="0"/>
              <a:t>5</a:t>
            </a:fld>
            <a:endParaRPr lang="nl-NL"/>
          </a:p>
        </p:txBody>
      </p:sp>
    </p:spTree>
    <p:extLst>
      <p:ext uri="{BB962C8B-B14F-4D97-AF65-F5344CB8AC3E}">
        <p14:creationId xmlns:p14="http://schemas.microsoft.com/office/powerpoint/2010/main" val="11026020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Hoe loopt de samenwerking tussen jongerenwerk – Halt/politie bij de deelnemers van de workshop? </a:t>
            </a:r>
          </a:p>
          <a:p>
            <a:endParaRPr lang="nl-NL" dirty="0"/>
          </a:p>
          <a:p>
            <a:r>
              <a:rPr lang="nl-NL" dirty="0" err="1"/>
              <a:t>Jermaine</a:t>
            </a:r>
            <a:r>
              <a:rPr lang="nl-NL" dirty="0"/>
              <a:t> kan iets vertellen over hoe hij de rol van Halt/politie in de samenwerking ervaart. Is dit lastig voor een jongerenwerker, omdat je niet met Halt/politie mag worden gezien door de jongeren? </a:t>
            </a:r>
          </a:p>
        </p:txBody>
      </p:sp>
      <p:sp>
        <p:nvSpPr>
          <p:cNvPr id="4" name="Tijdelijke aanduiding voor dianummer 3"/>
          <p:cNvSpPr>
            <a:spLocks noGrp="1"/>
          </p:cNvSpPr>
          <p:nvPr>
            <p:ph type="sldNum" sz="quarter" idx="5"/>
          </p:nvPr>
        </p:nvSpPr>
        <p:spPr/>
        <p:txBody>
          <a:bodyPr/>
          <a:lstStyle/>
          <a:p>
            <a:fld id="{F6F24A38-F933-4786-8714-0BC5ED579203}" type="slidenum">
              <a:rPr lang="nl-NL" smtClean="0"/>
              <a:t>6</a:t>
            </a:fld>
            <a:endParaRPr lang="nl-NL"/>
          </a:p>
        </p:txBody>
      </p:sp>
    </p:spTree>
    <p:extLst>
      <p:ext uri="{BB962C8B-B14F-4D97-AF65-F5344CB8AC3E}">
        <p14:creationId xmlns:p14="http://schemas.microsoft.com/office/powerpoint/2010/main" val="10013969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800" dirty="0" err="1"/>
              <a:t>Voor</a:t>
            </a:r>
            <a:r>
              <a:rPr lang="en-US" sz="1800" dirty="0"/>
              <a:t> de </a:t>
            </a:r>
            <a:r>
              <a:rPr lang="en-US" sz="1800" dirty="0" err="1"/>
              <a:t>jongeren</a:t>
            </a:r>
            <a:r>
              <a:rPr lang="en-US" sz="1800" dirty="0"/>
              <a:t> </a:t>
            </a:r>
            <a:r>
              <a:rPr lang="en-US" sz="1800" dirty="0" err="1"/>
              <a:t>uit</a:t>
            </a:r>
            <a:r>
              <a:rPr lang="en-US" sz="1800" dirty="0"/>
              <a:t> </a:t>
            </a:r>
            <a:r>
              <a:rPr lang="en-US" sz="1800" dirty="0" err="1"/>
              <a:t>overlastgevende</a:t>
            </a:r>
            <a:r>
              <a:rPr lang="en-US" sz="1800" dirty="0"/>
              <a:t> </a:t>
            </a:r>
            <a:r>
              <a:rPr lang="en-US" sz="1800" dirty="0" err="1"/>
              <a:t>groepen</a:t>
            </a:r>
            <a:r>
              <a:rPr lang="en-US" sz="1800" dirty="0"/>
              <a:t> </a:t>
            </a:r>
            <a:r>
              <a:rPr lang="en-US" sz="1800" dirty="0" err="1"/>
              <a:t>wordt</a:t>
            </a:r>
            <a:r>
              <a:rPr lang="en-US" sz="1800" dirty="0"/>
              <a:t> </a:t>
            </a:r>
            <a:r>
              <a:rPr lang="en-US" sz="1800" dirty="0" err="1"/>
              <a:t>een</a:t>
            </a:r>
            <a:r>
              <a:rPr lang="en-US" sz="1800" dirty="0"/>
              <a:t> </a:t>
            </a:r>
            <a:r>
              <a:rPr lang="en-US" sz="1800" dirty="0" err="1"/>
              <a:t>individueel</a:t>
            </a:r>
            <a:r>
              <a:rPr lang="en-US" sz="1800" dirty="0"/>
              <a:t> </a:t>
            </a:r>
            <a:r>
              <a:rPr lang="nl-NL" sz="1800" dirty="0"/>
              <a:t>vrijwillige</a:t>
            </a:r>
            <a:r>
              <a:rPr lang="en-US" sz="1800" dirty="0"/>
              <a:t> Halt-</a:t>
            </a:r>
            <a:r>
              <a:rPr lang="en-US" sz="1800" dirty="0" err="1"/>
              <a:t>interventie</a:t>
            </a:r>
            <a:r>
              <a:rPr lang="en-US" sz="1800" dirty="0"/>
              <a:t> </a:t>
            </a:r>
            <a:r>
              <a:rPr lang="en-US" sz="1800" dirty="0" err="1"/>
              <a:t>ingezet</a:t>
            </a:r>
            <a:r>
              <a:rPr lang="en-US" sz="1800" dirty="0"/>
              <a:t>. </a:t>
            </a:r>
          </a:p>
          <a:p>
            <a:r>
              <a:rPr lang="en-US" sz="1800" dirty="0" err="1"/>
              <a:t>Voor</a:t>
            </a:r>
            <a:r>
              <a:rPr lang="en-US" sz="1800" dirty="0"/>
              <a:t> </a:t>
            </a:r>
            <a:r>
              <a:rPr lang="en-US" sz="1800" dirty="0" err="1"/>
              <a:t>ouders</a:t>
            </a:r>
            <a:r>
              <a:rPr lang="en-US" sz="1800" dirty="0"/>
              <a:t> </a:t>
            </a:r>
            <a:r>
              <a:rPr lang="en-US" sz="1800" dirty="0" err="1"/>
              <a:t>zijn</a:t>
            </a:r>
            <a:r>
              <a:rPr lang="en-US" sz="1800" dirty="0"/>
              <a:t> </a:t>
            </a:r>
            <a:r>
              <a:rPr lang="en-US" sz="1800" dirty="0" err="1"/>
              <a:t>er</a:t>
            </a:r>
            <a:r>
              <a:rPr lang="en-US" sz="1800" dirty="0"/>
              <a:t> </a:t>
            </a:r>
            <a:r>
              <a:rPr lang="en-US" sz="1800" dirty="0" err="1"/>
              <a:t>ouderbijeenkomsten</a:t>
            </a:r>
            <a:r>
              <a:rPr lang="en-US" sz="1800" dirty="0"/>
              <a:t> </a:t>
            </a:r>
            <a:r>
              <a:rPr lang="en-US" sz="1800" dirty="0" err="1"/>
              <a:t>waar</a:t>
            </a:r>
            <a:r>
              <a:rPr lang="en-US" sz="1800" dirty="0"/>
              <a:t> </a:t>
            </a:r>
            <a:r>
              <a:rPr lang="en-US" sz="1800" dirty="0" err="1"/>
              <a:t>ouders</a:t>
            </a:r>
            <a:r>
              <a:rPr lang="en-US" sz="1800" dirty="0"/>
              <a:t> met </a:t>
            </a:r>
            <a:r>
              <a:rPr lang="en-US" sz="1800" dirty="0" err="1"/>
              <a:t>elkaar</a:t>
            </a:r>
            <a:r>
              <a:rPr lang="en-US" sz="1800" dirty="0"/>
              <a:t> in contact </a:t>
            </a:r>
            <a:r>
              <a:rPr lang="en-US" sz="1800" dirty="0" err="1"/>
              <a:t>worden</a:t>
            </a:r>
            <a:r>
              <a:rPr lang="en-US" sz="1800" dirty="0"/>
              <a:t> </a:t>
            </a:r>
            <a:r>
              <a:rPr lang="en-US" sz="1800" dirty="0" err="1"/>
              <a:t>gebracht</a:t>
            </a:r>
            <a:r>
              <a:rPr lang="en-US" sz="1800" dirty="0"/>
              <a:t> en </a:t>
            </a:r>
            <a:r>
              <a:rPr lang="en-US" sz="1800" dirty="0" err="1"/>
              <a:t>opvoedvaardigheden</a:t>
            </a:r>
            <a:r>
              <a:rPr lang="en-US" sz="1800" dirty="0"/>
              <a:t> </a:t>
            </a:r>
            <a:r>
              <a:rPr lang="en-US" sz="1800" dirty="0" err="1"/>
              <a:t>worden</a:t>
            </a:r>
            <a:r>
              <a:rPr lang="en-US" sz="1800" dirty="0"/>
              <a:t> </a:t>
            </a:r>
            <a:r>
              <a:rPr lang="en-US" sz="1800" dirty="0" err="1"/>
              <a:t>versterkt</a:t>
            </a:r>
            <a:r>
              <a:rPr lang="en-US" sz="1800" dirty="0"/>
              <a:t>. </a:t>
            </a:r>
          </a:p>
          <a:p>
            <a:endParaRPr lang="nl-NL" sz="1800" dirty="0"/>
          </a:p>
          <a:p>
            <a:r>
              <a:rPr lang="nl-NL" sz="1800" dirty="0"/>
              <a:t>Hulpverlening en het jongerenwerk worden ingezet voor het vervolgtraject. </a:t>
            </a:r>
          </a:p>
          <a:p>
            <a:endParaRPr lang="nl-NL" sz="1800" dirty="0"/>
          </a:p>
          <a:p>
            <a:r>
              <a:rPr lang="nl-NL" sz="1800" dirty="0"/>
              <a:t>Elke 2 weken wordt door de partners (jongerenwerk / gemeente / Halt / politie / BOA / sociaal wijkteam) in de gaten gehouden hoe het met de groep gaat. . </a:t>
            </a:r>
          </a:p>
          <a:p>
            <a:pPr indent="0">
              <a:buNone/>
            </a:pPr>
            <a:endParaRPr lang="nl-NL" sz="1800" dirty="0"/>
          </a:p>
          <a:p>
            <a:r>
              <a:rPr lang="nl-NL" sz="1800" dirty="0"/>
              <a:t>Meerwaarde samenwerking: </a:t>
            </a:r>
          </a:p>
          <a:p>
            <a:pPr lvl="1"/>
            <a:r>
              <a:rPr lang="nl-NL" sz="1800" dirty="0"/>
              <a:t>Jongerenwerk is voor veel jongeren erg laagdrempelig. Soms is hulpverlening niet nodig, maar begeleiding wel wenselijk </a:t>
            </a:r>
          </a:p>
          <a:p>
            <a:pPr lvl="1"/>
            <a:r>
              <a:rPr lang="nl-NL" sz="1800" dirty="0"/>
              <a:t>Jongerenwerkers hebben goed zicht op de jongeren en ook het gedrag en de rollen in de groep. Hebben praktijkvoorbeelden</a:t>
            </a:r>
          </a:p>
          <a:p>
            <a:pPr lvl="1"/>
            <a:r>
              <a:rPr lang="nl-NL" sz="1800" dirty="0"/>
              <a:t>Samen delen wat nodig is, maar wel eigen rollen behouden</a:t>
            </a:r>
          </a:p>
          <a:p>
            <a:pPr lvl="1"/>
            <a:r>
              <a:rPr lang="nl-NL" sz="1800" dirty="0"/>
              <a:t>Halt-interventie is passend voor deze doelgroep</a:t>
            </a:r>
          </a:p>
          <a:p>
            <a:endParaRPr lang="nl-NL" dirty="0"/>
          </a:p>
        </p:txBody>
      </p:sp>
      <p:sp>
        <p:nvSpPr>
          <p:cNvPr id="4" name="Tijdelijke aanduiding voor dianummer 3"/>
          <p:cNvSpPr>
            <a:spLocks noGrp="1"/>
          </p:cNvSpPr>
          <p:nvPr>
            <p:ph type="sldNum" sz="quarter" idx="5"/>
          </p:nvPr>
        </p:nvSpPr>
        <p:spPr/>
        <p:txBody>
          <a:bodyPr/>
          <a:lstStyle/>
          <a:p>
            <a:fld id="{F6F24A38-F933-4786-8714-0BC5ED579203}" type="slidenum">
              <a:rPr lang="nl-NL" smtClean="0"/>
              <a:t>7</a:t>
            </a:fld>
            <a:endParaRPr lang="nl-NL"/>
          </a:p>
        </p:txBody>
      </p:sp>
    </p:spTree>
    <p:extLst>
      <p:ext uri="{BB962C8B-B14F-4D97-AF65-F5344CB8AC3E}">
        <p14:creationId xmlns:p14="http://schemas.microsoft.com/office/powerpoint/2010/main" val="9875996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800" b="0" dirty="0"/>
              <a:t>Werkopdracht kan ingezet worden bij het jongerenwerk: </a:t>
            </a:r>
          </a:p>
          <a:p>
            <a:pPr lvl="1"/>
            <a:r>
              <a:rPr lang="nl-NL" sz="1800" dirty="0"/>
              <a:t>Altijd op maat </a:t>
            </a:r>
          </a:p>
          <a:p>
            <a:pPr lvl="1"/>
            <a:r>
              <a:rPr lang="nl-NL" sz="1800" dirty="0"/>
              <a:t>Focus op volgende gebieden mogelijk: </a:t>
            </a:r>
          </a:p>
          <a:p>
            <a:pPr lvl="2"/>
            <a:r>
              <a:rPr lang="nl-NL" sz="1400" dirty="0"/>
              <a:t>Oriëntatie beroepskeuze </a:t>
            </a:r>
          </a:p>
          <a:p>
            <a:pPr lvl="2"/>
            <a:r>
              <a:rPr lang="nl-NL" sz="1400" dirty="0"/>
              <a:t>Weerbaarheid </a:t>
            </a:r>
          </a:p>
          <a:p>
            <a:pPr lvl="2"/>
            <a:r>
              <a:rPr lang="nl-NL" sz="1400" dirty="0"/>
              <a:t>Sociale vaardigheden </a:t>
            </a:r>
          </a:p>
          <a:p>
            <a:pPr lvl="2"/>
            <a:r>
              <a:rPr lang="nl-NL" sz="1400" dirty="0"/>
              <a:t>Agressie regulatie </a:t>
            </a:r>
          </a:p>
          <a:p>
            <a:pPr lvl="2"/>
            <a:r>
              <a:rPr lang="nl-NL" sz="1400" dirty="0"/>
              <a:t>Persoonlijke ontwikkeling </a:t>
            </a:r>
          </a:p>
          <a:p>
            <a:pPr lvl="2"/>
            <a:r>
              <a:rPr lang="nl-NL" sz="1400" dirty="0"/>
              <a:t>Sociale contacten </a:t>
            </a:r>
          </a:p>
          <a:p>
            <a:pPr lvl="2"/>
            <a:r>
              <a:rPr lang="nl-NL" sz="1400" dirty="0"/>
              <a:t>Hobby’s / vrije tijdsbesteding / dagbesteding </a:t>
            </a:r>
          </a:p>
          <a:p>
            <a:pPr lvl="2"/>
            <a:r>
              <a:rPr lang="nl-NL" sz="1400" dirty="0"/>
              <a:t>Meehelpen als vrijwilliger bij activiteiten </a:t>
            </a:r>
          </a:p>
          <a:p>
            <a:pPr lvl="2"/>
            <a:r>
              <a:rPr lang="nl-NL" sz="1400" dirty="0"/>
              <a:t>Organiseren van een activiteit </a:t>
            </a:r>
            <a:endParaRPr lang="nl-NL" sz="1800" dirty="0"/>
          </a:p>
          <a:p>
            <a:endParaRPr lang="en-US" sz="1800" dirty="0"/>
          </a:p>
          <a:p>
            <a:r>
              <a:rPr lang="en-US" sz="1800" dirty="0" err="1"/>
              <a:t>Voorbeelden</a:t>
            </a:r>
            <a:r>
              <a:rPr lang="en-US" sz="1800" dirty="0"/>
              <a:t>: </a:t>
            </a:r>
          </a:p>
          <a:p>
            <a:r>
              <a:rPr lang="en-US" sz="1800" dirty="0"/>
              <a:t>	Halt-</a:t>
            </a:r>
            <a:r>
              <a:rPr lang="en-US" sz="1800" dirty="0" err="1"/>
              <a:t>jongere</a:t>
            </a:r>
            <a:r>
              <a:rPr lang="en-US" sz="1800" dirty="0"/>
              <a:t> </a:t>
            </a:r>
            <a:r>
              <a:rPr lang="en-US" sz="1800" dirty="0" err="1"/>
              <a:t>geeft</a:t>
            </a:r>
            <a:r>
              <a:rPr lang="en-US" sz="1800" dirty="0"/>
              <a:t> workshop </a:t>
            </a:r>
            <a:r>
              <a:rPr lang="en-US" sz="1800" dirty="0" err="1"/>
              <a:t>aan</a:t>
            </a:r>
            <a:r>
              <a:rPr lang="en-US" sz="1800" dirty="0"/>
              <a:t> </a:t>
            </a:r>
            <a:r>
              <a:rPr lang="en-US" sz="1800" dirty="0" err="1"/>
              <a:t>andere</a:t>
            </a:r>
            <a:r>
              <a:rPr lang="en-US" sz="1800" dirty="0"/>
              <a:t> </a:t>
            </a:r>
            <a:r>
              <a:rPr lang="en-US" sz="1800" dirty="0" err="1"/>
              <a:t>jongeren</a:t>
            </a:r>
            <a:r>
              <a:rPr lang="en-US" sz="1800" dirty="0"/>
              <a:t> </a:t>
            </a:r>
            <a:r>
              <a:rPr lang="en-US" sz="1800" dirty="0" err="1"/>
              <a:t>binnen</a:t>
            </a:r>
            <a:r>
              <a:rPr lang="en-US" sz="1800" dirty="0"/>
              <a:t> </a:t>
            </a:r>
            <a:r>
              <a:rPr lang="en-US" sz="1800" dirty="0" err="1"/>
              <a:t>jongerencentrum</a:t>
            </a:r>
            <a:r>
              <a:rPr lang="en-US" sz="1800" dirty="0"/>
              <a:t> over </a:t>
            </a:r>
            <a:r>
              <a:rPr lang="en-US" sz="1800" dirty="0" err="1"/>
              <a:t>groepsdruk</a:t>
            </a:r>
            <a:r>
              <a:rPr lang="en-US" sz="1800" dirty="0"/>
              <a:t>, Halt, </a:t>
            </a:r>
            <a:r>
              <a:rPr lang="en-US" sz="1800" dirty="0" err="1"/>
              <a:t>strafblad</a:t>
            </a:r>
            <a:r>
              <a:rPr lang="en-US" sz="1800" dirty="0"/>
              <a:t> etc.</a:t>
            </a:r>
          </a:p>
          <a:p>
            <a:r>
              <a:rPr lang="en-US" sz="1800" dirty="0"/>
              <a:t>	</a:t>
            </a:r>
            <a:r>
              <a:rPr lang="en-US" sz="1800" dirty="0" err="1"/>
              <a:t>jongerenwerker</a:t>
            </a:r>
            <a:r>
              <a:rPr lang="en-US" sz="1800" dirty="0"/>
              <a:t> </a:t>
            </a:r>
            <a:r>
              <a:rPr lang="en-US" sz="1800" dirty="0" err="1"/>
              <a:t>gaat</a:t>
            </a:r>
            <a:r>
              <a:rPr lang="en-US" sz="1800" dirty="0"/>
              <a:t> met Halt-</a:t>
            </a:r>
            <a:r>
              <a:rPr lang="en-US" sz="1800" dirty="0" err="1"/>
              <a:t>jongere</a:t>
            </a:r>
            <a:r>
              <a:rPr lang="en-US" sz="1800" dirty="0"/>
              <a:t> op </a:t>
            </a:r>
            <a:r>
              <a:rPr lang="en-US" sz="1800" dirty="0" err="1"/>
              <a:t>zoek</a:t>
            </a:r>
            <a:r>
              <a:rPr lang="en-US" sz="1800" dirty="0"/>
              <a:t> </a:t>
            </a:r>
            <a:r>
              <a:rPr lang="en-US" sz="1800" dirty="0" err="1"/>
              <a:t>naar</a:t>
            </a:r>
            <a:r>
              <a:rPr lang="en-US" sz="1800" dirty="0"/>
              <a:t> </a:t>
            </a:r>
            <a:r>
              <a:rPr lang="en-US" sz="1800" dirty="0" err="1"/>
              <a:t>bijbaan</a:t>
            </a:r>
            <a:r>
              <a:rPr lang="en-US" sz="1800" dirty="0"/>
              <a:t> </a:t>
            </a:r>
          </a:p>
          <a:p>
            <a:r>
              <a:rPr lang="en-US" sz="1800" dirty="0"/>
              <a:t>	Halt-</a:t>
            </a:r>
            <a:r>
              <a:rPr lang="en-US" sz="1800" dirty="0" err="1"/>
              <a:t>jongere</a:t>
            </a:r>
            <a:r>
              <a:rPr lang="en-US" sz="1800" dirty="0"/>
              <a:t> </a:t>
            </a:r>
            <a:r>
              <a:rPr lang="en-US" sz="1800" dirty="0" err="1"/>
              <a:t>nodigt</a:t>
            </a:r>
            <a:r>
              <a:rPr lang="en-US" sz="1800" dirty="0"/>
              <a:t> </a:t>
            </a:r>
            <a:r>
              <a:rPr lang="en-US" sz="1800" dirty="0" err="1"/>
              <a:t>vrienden</a:t>
            </a:r>
            <a:r>
              <a:rPr lang="en-US" sz="1800" dirty="0"/>
              <a:t> </a:t>
            </a:r>
            <a:r>
              <a:rPr lang="en-US" sz="1800" dirty="0" err="1"/>
              <a:t>uit</a:t>
            </a:r>
            <a:r>
              <a:rPr lang="en-US" sz="1800" dirty="0"/>
              <a:t> die </a:t>
            </a:r>
            <a:r>
              <a:rPr lang="en-US" sz="1800" dirty="0" err="1"/>
              <a:t>onderdeel</a:t>
            </a:r>
            <a:r>
              <a:rPr lang="en-US" sz="1800" dirty="0"/>
              <a:t> </a:t>
            </a:r>
            <a:r>
              <a:rPr lang="en-US" sz="1800" dirty="0" err="1"/>
              <a:t>zijn</a:t>
            </a:r>
            <a:r>
              <a:rPr lang="en-US" sz="1800" dirty="0"/>
              <a:t> van </a:t>
            </a:r>
            <a:r>
              <a:rPr lang="en-US" sz="1800" dirty="0" err="1"/>
              <a:t>overlastgevende</a:t>
            </a:r>
            <a:r>
              <a:rPr lang="en-US" sz="1800" dirty="0"/>
              <a:t> </a:t>
            </a:r>
            <a:r>
              <a:rPr lang="en-US" sz="1800" dirty="0" err="1"/>
              <a:t>groep</a:t>
            </a:r>
            <a:r>
              <a:rPr lang="en-US" sz="1800" dirty="0"/>
              <a:t> in de </a:t>
            </a:r>
            <a:r>
              <a:rPr lang="en-US" sz="1800" dirty="0" err="1"/>
              <a:t>wijk</a:t>
            </a:r>
            <a:r>
              <a:rPr lang="en-US" sz="1800" dirty="0"/>
              <a:t> en </a:t>
            </a:r>
            <a:r>
              <a:rPr lang="en-US" sz="1800" dirty="0" err="1"/>
              <a:t>zij</a:t>
            </a:r>
            <a:r>
              <a:rPr lang="en-US" sz="1800" dirty="0"/>
              <a:t> </a:t>
            </a:r>
            <a:r>
              <a:rPr lang="en-US" sz="1800" dirty="0" err="1"/>
              <a:t>organiseren</a:t>
            </a:r>
            <a:r>
              <a:rPr lang="en-US" sz="1800" dirty="0"/>
              <a:t> </a:t>
            </a:r>
            <a:r>
              <a:rPr lang="en-US" sz="1800" dirty="0" err="1"/>
              <a:t>een</a:t>
            </a:r>
            <a:r>
              <a:rPr lang="en-US" sz="1800" dirty="0"/>
              <a:t> bubble </a:t>
            </a:r>
            <a:r>
              <a:rPr lang="en-US" sz="1800" dirty="0" err="1"/>
              <a:t>voetbal</a:t>
            </a:r>
            <a:r>
              <a:rPr lang="en-US" sz="1800" dirty="0"/>
              <a:t> </a:t>
            </a:r>
            <a:r>
              <a:rPr lang="en-US" sz="1800" dirty="0" err="1"/>
              <a:t>toernooi</a:t>
            </a:r>
            <a:endParaRPr lang="en-US" sz="1800" dirty="0"/>
          </a:p>
          <a:p>
            <a:r>
              <a:rPr lang="en-US" sz="1800" dirty="0"/>
              <a:t>	Halt-</a:t>
            </a:r>
            <a:r>
              <a:rPr lang="en-US" sz="1800" dirty="0" err="1"/>
              <a:t>jongere</a:t>
            </a:r>
            <a:r>
              <a:rPr lang="en-US" sz="1800" dirty="0"/>
              <a:t> weet </a:t>
            </a:r>
            <a:r>
              <a:rPr lang="en-US" sz="1800" dirty="0" err="1"/>
              <a:t>niet</a:t>
            </a:r>
            <a:r>
              <a:rPr lang="en-US" sz="1800" dirty="0"/>
              <a:t> wat </a:t>
            </a:r>
            <a:r>
              <a:rPr lang="en-US" sz="1800" dirty="0" err="1"/>
              <a:t>hij</a:t>
            </a:r>
            <a:r>
              <a:rPr lang="en-US" sz="1800" dirty="0"/>
              <a:t> </a:t>
            </a:r>
            <a:r>
              <a:rPr lang="en-US" sz="1800" dirty="0" err="1"/>
              <a:t>wil</a:t>
            </a:r>
            <a:r>
              <a:rPr lang="en-US" sz="1800" dirty="0"/>
              <a:t> </a:t>
            </a:r>
            <a:r>
              <a:rPr lang="en-US" sz="1800" dirty="0" err="1"/>
              <a:t>voor</a:t>
            </a:r>
            <a:r>
              <a:rPr lang="en-US" sz="1800" dirty="0"/>
              <a:t> </a:t>
            </a:r>
            <a:r>
              <a:rPr lang="en-US" sz="1800" dirty="0" err="1"/>
              <a:t>toekomst</a:t>
            </a:r>
            <a:r>
              <a:rPr lang="en-US" sz="1800" dirty="0"/>
              <a:t>, </a:t>
            </a:r>
            <a:r>
              <a:rPr lang="en-US" sz="1800" dirty="0" err="1"/>
              <a:t>doet</a:t>
            </a:r>
            <a:r>
              <a:rPr lang="en-US" sz="1800" dirty="0"/>
              <a:t> met de </a:t>
            </a:r>
            <a:r>
              <a:rPr lang="en-US" sz="1800" dirty="0" err="1"/>
              <a:t>jongerenwerker</a:t>
            </a:r>
            <a:r>
              <a:rPr lang="en-US" sz="1800" dirty="0"/>
              <a:t> </a:t>
            </a:r>
            <a:r>
              <a:rPr lang="en-US" sz="1800" dirty="0" err="1"/>
              <a:t>een</a:t>
            </a:r>
            <a:r>
              <a:rPr lang="en-US" sz="1800" dirty="0"/>
              <a:t> </a:t>
            </a:r>
            <a:r>
              <a:rPr lang="en-US" sz="1800" dirty="0" err="1"/>
              <a:t>beroepskeuzetest</a:t>
            </a:r>
            <a:r>
              <a:rPr lang="en-US" sz="1800" dirty="0"/>
              <a:t> en mag </a:t>
            </a:r>
            <a:r>
              <a:rPr lang="en-US" sz="1800" dirty="0" err="1"/>
              <a:t>uren</a:t>
            </a:r>
            <a:r>
              <a:rPr lang="en-US" sz="1800" dirty="0"/>
              <a:t> ‘</a:t>
            </a:r>
            <a:r>
              <a:rPr lang="en-US" sz="1800" dirty="0" err="1"/>
              <a:t>stagelopen</a:t>
            </a:r>
            <a:r>
              <a:rPr lang="en-US" sz="1800" dirty="0"/>
              <a:t>’ bij het 	</a:t>
            </a:r>
            <a:r>
              <a:rPr lang="en-US" sz="1800" dirty="0" err="1"/>
              <a:t>jongerenwerk</a:t>
            </a:r>
            <a:endParaRPr lang="en-US" sz="1800" dirty="0"/>
          </a:p>
          <a:p>
            <a:r>
              <a:rPr lang="en-US" sz="1800" dirty="0"/>
              <a:t>	Halt-</a:t>
            </a:r>
            <a:r>
              <a:rPr lang="en-US" sz="1800" dirty="0" err="1"/>
              <a:t>jongere</a:t>
            </a:r>
            <a:r>
              <a:rPr lang="en-US" sz="1800" dirty="0"/>
              <a:t> </a:t>
            </a:r>
            <a:r>
              <a:rPr lang="en-US" sz="1800" dirty="0" err="1"/>
              <a:t>helpt</a:t>
            </a:r>
            <a:r>
              <a:rPr lang="en-US" sz="1800" dirty="0"/>
              <a:t> </a:t>
            </a:r>
            <a:r>
              <a:rPr lang="en-US" sz="1800" dirty="0" err="1"/>
              <a:t>mee</a:t>
            </a:r>
            <a:r>
              <a:rPr lang="en-US" sz="1800" dirty="0"/>
              <a:t> met </a:t>
            </a:r>
            <a:r>
              <a:rPr lang="en-US" sz="1800" dirty="0" err="1"/>
              <a:t>activiteiten</a:t>
            </a:r>
            <a:r>
              <a:rPr lang="en-US" sz="1800" dirty="0"/>
              <a:t> </a:t>
            </a:r>
          </a:p>
          <a:p>
            <a:r>
              <a:rPr lang="en-US" sz="1800" dirty="0"/>
              <a:t>	Halt-</a:t>
            </a:r>
            <a:r>
              <a:rPr lang="en-US" sz="1800" dirty="0" err="1"/>
              <a:t>jongere</a:t>
            </a:r>
            <a:r>
              <a:rPr lang="en-US" sz="1800" dirty="0"/>
              <a:t> </a:t>
            </a:r>
            <a:r>
              <a:rPr lang="en-US" sz="1800" dirty="0" err="1"/>
              <a:t>wordt</a:t>
            </a:r>
            <a:r>
              <a:rPr lang="en-US" sz="1800" dirty="0"/>
              <a:t> in contact </a:t>
            </a:r>
            <a:r>
              <a:rPr lang="en-US" sz="1800" dirty="0" err="1"/>
              <a:t>gebracht</a:t>
            </a:r>
            <a:r>
              <a:rPr lang="en-US" sz="1800" dirty="0"/>
              <a:t> met </a:t>
            </a:r>
            <a:r>
              <a:rPr lang="en-US" sz="1800" dirty="0" err="1"/>
              <a:t>sportwerker</a:t>
            </a:r>
            <a:r>
              <a:rPr lang="en-US" sz="1800" dirty="0"/>
              <a:t> en </a:t>
            </a:r>
            <a:r>
              <a:rPr lang="en-US" sz="1800" dirty="0" err="1"/>
              <a:t>helpt</a:t>
            </a:r>
            <a:r>
              <a:rPr lang="en-US" sz="1800" dirty="0"/>
              <a:t> </a:t>
            </a:r>
            <a:r>
              <a:rPr lang="en-US" sz="1800" dirty="0" err="1"/>
              <a:t>mee</a:t>
            </a:r>
            <a:r>
              <a:rPr lang="en-US" sz="1800" dirty="0"/>
              <a:t> met </a:t>
            </a:r>
            <a:r>
              <a:rPr lang="en-US" sz="1800" dirty="0" err="1"/>
              <a:t>toernooi</a:t>
            </a:r>
            <a:r>
              <a:rPr lang="en-US" sz="1800" dirty="0"/>
              <a:t> </a:t>
            </a:r>
            <a:r>
              <a:rPr lang="en-US" sz="1800" dirty="0" err="1"/>
              <a:t>organiseren</a:t>
            </a:r>
            <a:r>
              <a:rPr lang="en-US" sz="1800" dirty="0"/>
              <a:t> / </a:t>
            </a:r>
            <a:r>
              <a:rPr lang="en-US" sz="1800" dirty="0" err="1"/>
              <a:t>voetbalwedstrijd</a:t>
            </a:r>
            <a:r>
              <a:rPr lang="en-US" sz="1800" dirty="0"/>
              <a:t> </a:t>
            </a:r>
            <a:r>
              <a:rPr lang="en-US" sz="1800" dirty="0" err="1"/>
              <a:t>fluiten</a:t>
            </a:r>
            <a:endParaRPr lang="en-US" sz="1800" dirty="0"/>
          </a:p>
          <a:p>
            <a:endParaRPr lang="en-US" sz="1800" dirty="0"/>
          </a:p>
          <a:p>
            <a:r>
              <a:rPr lang="en-US" sz="1800" dirty="0" err="1"/>
              <a:t>Meerwaarde</a:t>
            </a:r>
            <a:r>
              <a:rPr lang="en-US" sz="1800" dirty="0"/>
              <a:t> </a:t>
            </a:r>
            <a:r>
              <a:rPr lang="en-US" sz="1800" dirty="0" err="1"/>
              <a:t>samenwerking</a:t>
            </a:r>
            <a:r>
              <a:rPr lang="en-US" sz="1800" dirty="0"/>
              <a:t>: </a:t>
            </a:r>
          </a:p>
          <a:p>
            <a:pPr lvl="1"/>
            <a:r>
              <a:rPr lang="en-US" sz="1800" dirty="0" err="1"/>
              <a:t>Kwetsbare</a:t>
            </a:r>
            <a:r>
              <a:rPr lang="en-US" sz="1800" dirty="0"/>
              <a:t> </a:t>
            </a:r>
            <a:r>
              <a:rPr lang="en-US" sz="1800" dirty="0" err="1"/>
              <a:t>jongere</a:t>
            </a:r>
            <a:r>
              <a:rPr lang="en-US" sz="1800" dirty="0"/>
              <a:t> (en </a:t>
            </a:r>
            <a:r>
              <a:rPr lang="en-US" sz="1800" dirty="0" err="1"/>
              <a:t>soms</a:t>
            </a:r>
            <a:r>
              <a:rPr lang="en-US" sz="1800" dirty="0"/>
              <a:t> </a:t>
            </a:r>
            <a:r>
              <a:rPr lang="en-US" sz="1800" dirty="0" err="1"/>
              <a:t>daarmee</a:t>
            </a:r>
            <a:r>
              <a:rPr lang="en-US" sz="1800" dirty="0"/>
              <a:t> </a:t>
            </a:r>
            <a:r>
              <a:rPr lang="en-US" sz="1800" dirty="0" err="1"/>
              <a:t>ook</a:t>
            </a:r>
            <a:r>
              <a:rPr lang="en-US" sz="1800" dirty="0"/>
              <a:t> </a:t>
            </a:r>
            <a:r>
              <a:rPr lang="en-US" sz="1800" dirty="0" err="1"/>
              <a:t>hun</a:t>
            </a:r>
            <a:r>
              <a:rPr lang="en-US" sz="1800" dirty="0"/>
              <a:t> </a:t>
            </a:r>
            <a:r>
              <a:rPr lang="en-US" sz="1800" dirty="0" err="1"/>
              <a:t>vrienden</a:t>
            </a:r>
            <a:r>
              <a:rPr lang="en-US" sz="1800" dirty="0"/>
              <a:t>) </a:t>
            </a:r>
            <a:r>
              <a:rPr lang="en-US" sz="1800" dirty="0" err="1"/>
              <a:t>komen</a:t>
            </a:r>
            <a:r>
              <a:rPr lang="en-US" sz="1800" dirty="0"/>
              <a:t> in contact met </a:t>
            </a:r>
            <a:r>
              <a:rPr lang="en-US" sz="1800" dirty="0" err="1"/>
              <a:t>jongerenwerker</a:t>
            </a:r>
            <a:endParaRPr lang="en-US" sz="1800" dirty="0"/>
          </a:p>
          <a:p>
            <a:pPr lvl="1"/>
            <a:r>
              <a:rPr lang="en-US" sz="1800" dirty="0" err="1"/>
              <a:t>Jongerenwerker</a:t>
            </a:r>
            <a:r>
              <a:rPr lang="en-US" sz="1800" dirty="0"/>
              <a:t> </a:t>
            </a:r>
            <a:r>
              <a:rPr lang="en-US" sz="1800" dirty="0" err="1"/>
              <a:t>kan</a:t>
            </a:r>
            <a:r>
              <a:rPr lang="en-US" sz="1800" dirty="0"/>
              <a:t> </a:t>
            </a:r>
            <a:r>
              <a:rPr lang="en-US" sz="1800" dirty="0" err="1"/>
              <a:t>als</a:t>
            </a:r>
            <a:r>
              <a:rPr lang="en-US" sz="1800" dirty="0"/>
              <a:t> </a:t>
            </a:r>
            <a:r>
              <a:rPr lang="en-US" sz="1800" dirty="0" err="1"/>
              <a:t>rolmodel</a:t>
            </a:r>
            <a:r>
              <a:rPr lang="en-US" sz="1800" dirty="0"/>
              <a:t> / </a:t>
            </a:r>
            <a:r>
              <a:rPr lang="en-US" sz="1800" dirty="0" err="1"/>
              <a:t>begeleider</a:t>
            </a:r>
            <a:r>
              <a:rPr lang="en-US" sz="1800" dirty="0"/>
              <a:t> </a:t>
            </a:r>
            <a:r>
              <a:rPr lang="en-US" sz="1800" dirty="0" err="1"/>
              <a:t>dienen</a:t>
            </a:r>
            <a:endParaRPr lang="en-US" sz="1800" dirty="0"/>
          </a:p>
          <a:p>
            <a:pPr lvl="1"/>
            <a:r>
              <a:rPr lang="en-US" sz="1800" dirty="0" err="1"/>
              <a:t>Laagdrempelig</a:t>
            </a:r>
            <a:r>
              <a:rPr lang="en-US" sz="1800" dirty="0"/>
              <a:t> </a:t>
            </a:r>
            <a:r>
              <a:rPr lang="en-US" sz="1800" dirty="0" err="1"/>
              <a:t>kan</a:t>
            </a:r>
            <a:r>
              <a:rPr lang="en-US" sz="1800" dirty="0"/>
              <a:t> </a:t>
            </a:r>
            <a:r>
              <a:rPr lang="en-US" sz="1800" dirty="0" err="1"/>
              <a:t>gewerkt</a:t>
            </a:r>
            <a:r>
              <a:rPr lang="en-US" sz="1800" dirty="0"/>
              <a:t> </a:t>
            </a:r>
            <a:r>
              <a:rPr lang="en-US" sz="1800" dirty="0" err="1"/>
              <a:t>worden</a:t>
            </a:r>
            <a:r>
              <a:rPr lang="en-US" sz="1800" dirty="0"/>
              <a:t> </a:t>
            </a:r>
            <a:r>
              <a:rPr lang="en-US" sz="1800" dirty="0" err="1"/>
              <a:t>aan</a:t>
            </a:r>
            <a:r>
              <a:rPr lang="en-US" sz="1800" dirty="0"/>
              <a:t> </a:t>
            </a:r>
            <a:r>
              <a:rPr lang="en-US" sz="1800" dirty="0" err="1"/>
              <a:t>bovenstaande</a:t>
            </a:r>
            <a:r>
              <a:rPr lang="en-US" sz="1800" dirty="0"/>
              <a:t> </a:t>
            </a:r>
            <a:r>
              <a:rPr lang="en-US" sz="1800" dirty="0" err="1"/>
              <a:t>thema’s</a:t>
            </a:r>
            <a:r>
              <a:rPr lang="en-US" sz="1800" dirty="0"/>
              <a:t> </a:t>
            </a:r>
          </a:p>
          <a:p>
            <a:pPr lvl="1"/>
            <a:r>
              <a:rPr lang="en-US" sz="1800" dirty="0"/>
              <a:t>Halt-</a:t>
            </a:r>
            <a:r>
              <a:rPr lang="en-US" sz="1800" dirty="0" err="1"/>
              <a:t>interventie</a:t>
            </a:r>
            <a:r>
              <a:rPr lang="en-US" sz="1800" dirty="0"/>
              <a:t> </a:t>
            </a:r>
            <a:r>
              <a:rPr lang="en-US" sz="1800" dirty="0" err="1"/>
              <a:t>krijgt</a:t>
            </a:r>
            <a:r>
              <a:rPr lang="en-US" sz="1800" dirty="0"/>
              <a:t> </a:t>
            </a:r>
            <a:r>
              <a:rPr lang="en-US" sz="1800" dirty="0" err="1"/>
              <a:t>vervolg</a:t>
            </a:r>
            <a:r>
              <a:rPr lang="en-US" sz="1800" dirty="0"/>
              <a:t> </a:t>
            </a:r>
          </a:p>
          <a:p>
            <a:endParaRPr lang="nl-NL" dirty="0"/>
          </a:p>
        </p:txBody>
      </p:sp>
      <p:sp>
        <p:nvSpPr>
          <p:cNvPr id="4" name="Tijdelijke aanduiding voor dianummer 3"/>
          <p:cNvSpPr>
            <a:spLocks noGrp="1"/>
          </p:cNvSpPr>
          <p:nvPr>
            <p:ph type="sldNum" sz="quarter" idx="5"/>
          </p:nvPr>
        </p:nvSpPr>
        <p:spPr/>
        <p:txBody>
          <a:bodyPr/>
          <a:lstStyle/>
          <a:p>
            <a:fld id="{F6F24A38-F933-4786-8714-0BC5ED579203}" type="slidenum">
              <a:rPr lang="nl-NL" smtClean="0"/>
              <a:t>8</a:t>
            </a:fld>
            <a:endParaRPr lang="nl-NL"/>
          </a:p>
        </p:txBody>
      </p:sp>
    </p:spTree>
    <p:extLst>
      <p:ext uri="{BB962C8B-B14F-4D97-AF65-F5344CB8AC3E}">
        <p14:creationId xmlns:p14="http://schemas.microsoft.com/office/powerpoint/2010/main" val="33972119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Bedanken! </a:t>
            </a:r>
          </a:p>
          <a:p>
            <a:endParaRPr lang="nl-NL" dirty="0"/>
          </a:p>
          <a:p>
            <a:r>
              <a:rPr lang="nl-NL" dirty="0"/>
              <a:t>Wie wil kan gegevens achterlaten. </a:t>
            </a:r>
          </a:p>
        </p:txBody>
      </p:sp>
      <p:sp>
        <p:nvSpPr>
          <p:cNvPr id="4" name="Tijdelijke aanduiding voor dianummer 3"/>
          <p:cNvSpPr>
            <a:spLocks noGrp="1"/>
          </p:cNvSpPr>
          <p:nvPr>
            <p:ph type="sldNum" sz="quarter" idx="5"/>
          </p:nvPr>
        </p:nvSpPr>
        <p:spPr/>
        <p:txBody>
          <a:bodyPr/>
          <a:lstStyle/>
          <a:p>
            <a:fld id="{F6F24A38-F933-4786-8714-0BC5ED579203}" type="slidenum">
              <a:rPr lang="nl-NL" smtClean="0"/>
              <a:t>9</a:t>
            </a:fld>
            <a:endParaRPr lang="nl-NL"/>
          </a:p>
        </p:txBody>
      </p:sp>
    </p:spTree>
    <p:extLst>
      <p:ext uri="{BB962C8B-B14F-4D97-AF65-F5344CB8AC3E}">
        <p14:creationId xmlns:p14="http://schemas.microsoft.com/office/powerpoint/2010/main" val="20181581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 Titelpagina">
    <p:spTree>
      <p:nvGrpSpPr>
        <p:cNvPr id="1" name=""/>
        <p:cNvGrpSpPr/>
        <p:nvPr/>
      </p:nvGrpSpPr>
      <p:grpSpPr>
        <a:xfrm>
          <a:off x="0" y="0"/>
          <a:ext cx="0" cy="0"/>
          <a:chOff x="0" y="0"/>
          <a:chExt cx="0" cy="0"/>
        </a:xfrm>
      </p:grpSpPr>
      <p:sp>
        <p:nvSpPr>
          <p:cNvPr id="2" name="Titel 1"/>
          <p:cNvSpPr>
            <a:spLocks noGrp="1" noChangeAspect="1"/>
          </p:cNvSpPr>
          <p:nvPr>
            <p:ph type="ctrTitle"/>
          </p:nvPr>
        </p:nvSpPr>
        <p:spPr>
          <a:xfrm>
            <a:off x="971600" y="2780928"/>
            <a:ext cx="7128792" cy="936104"/>
          </a:xfrm>
        </p:spPr>
        <p:txBody>
          <a:bodyPr/>
          <a:lstStyle>
            <a:lvl1pPr algn="l">
              <a:defRPr kumimoji="0" lang="nl-NL" sz="4000" b="1" i="0" u="none" strike="noStrike" kern="1200" cap="none" spc="0" normalizeH="0" smtClean="0">
                <a:ln>
                  <a:noFill/>
                </a:ln>
                <a:solidFill>
                  <a:srgbClr val="660066"/>
                </a:solidFill>
                <a:effectLst/>
                <a:uLnTx/>
                <a:uFillTx/>
                <a:latin typeface="Arial Bold"/>
                <a:ea typeface="+mn-ea"/>
                <a:cs typeface="Arial Bold"/>
              </a:defRPr>
            </a:lvl1pPr>
          </a:lstStyle>
          <a:p>
            <a:r>
              <a:rPr lang="nl-NL"/>
              <a:t>Klik om stijl te bewerken</a:t>
            </a:r>
            <a:endParaRPr lang="nl-NL" dirty="0"/>
          </a:p>
        </p:txBody>
      </p:sp>
      <p:sp>
        <p:nvSpPr>
          <p:cNvPr id="3" name="Ondertitel 2"/>
          <p:cNvSpPr>
            <a:spLocks noGrp="1" noChangeAspect="1"/>
          </p:cNvSpPr>
          <p:nvPr>
            <p:ph type="subTitle" idx="1"/>
          </p:nvPr>
        </p:nvSpPr>
        <p:spPr>
          <a:xfrm>
            <a:off x="971600" y="3717032"/>
            <a:ext cx="7128792" cy="648072"/>
          </a:xfrm>
        </p:spPr>
        <p:txBody>
          <a:bodyPr>
            <a:normAutofit/>
          </a:bodyPr>
          <a:lstStyle>
            <a:lvl1pPr marL="0" indent="0" algn="l">
              <a:buNone/>
              <a:defRPr kumimoji="0" lang="nl-NL" sz="4000" b="0" i="0" u="none" strike="noStrike" kern="1200" cap="none" spc="0" normalizeH="0" smtClean="0">
                <a:ln>
                  <a:noFill/>
                </a:ln>
                <a:solidFill>
                  <a:srgbClr val="660066"/>
                </a:solidFill>
                <a:effectLst/>
                <a:uLnTx/>
                <a:uFillTx/>
                <a:latin typeface="Arial"/>
                <a:ea typeface="+mn-ea"/>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Klikken om de ondertitelstijl van het model te bewerken</a:t>
            </a:r>
            <a:endParaRPr lang="nl-NL" dirty="0"/>
          </a:p>
        </p:txBody>
      </p:sp>
    </p:spTree>
    <p:extLst>
      <p:ext uri="{BB962C8B-B14F-4D97-AF65-F5344CB8AC3E}">
        <p14:creationId xmlns:p14="http://schemas.microsoft.com/office/powerpoint/2010/main" val="306228852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7E88B9-D57F-B047-81A3-A0C82F1673CC}" type="datetimeFigureOut">
              <a:rPr lang="en-US" smtClean="0"/>
              <a:pPr/>
              <a:t>6/17/2019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BB79A0F-DC51-084A-BD91-E9B313D1A4A9}" type="slidenum">
              <a:rPr lang="en-US" smtClean="0"/>
              <a:pPr/>
              <a:t>‹nr.›</a:t>
            </a:fld>
            <a:endParaRPr lang="en-US" dirty="0"/>
          </a:p>
        </p:txBody>
      </p:sp>
    </p:spTree>
    <p:extLst>
      <p:ext uri="{BB962C8B-B14F-4D97-AF65-F5344CB8AC3E}">
        <p14:creationId xmlns:p14="http://schemas.microsoft.com/office/powerpoint/2010/main" val="222375176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Vervolg pagina met opsomming">
    <p:spTree>
      <p:nvGrpSpPr>
        <p:cNvPr id="1" name=""/>
        <p:cNvGrpSpPr/>
        <p:nvPr/>
      </p:nvGrpSpPr>
      <p:grpSpPr>
        <a:xfrm>
          <a:off x="0" y="0"/>
          <a:ext cx="0" cy="0"/>
          <a:chOff x="0" y="0"/>
          <a:chExt cx="0" cy="0"/>
        </a:xfrm>
      </p:grpSpPr>
      <p:sp>
        <p:nvSpPr>
          <p:cNvPr id="3" name="Tijdelijke aanduiding voor inhoud 2"/>
          <p:cNvSpPr>
            <a:spLocks noGrp="1" noChangeAspect="1"/>
          </p:cNvSpPr>
          <p:nvPr>
            <p:ph idx="1"/>
          </p:nvPr>
        </p:nvSpPr>
        <p:spPr>
          <a:xfrm>
            <a:off x="1115616" y="1600200"/>
            <a:ext cx="6984776" cy="4525963"/>
          </a:xfrm>
        </p:spPr>
        <p:txBody>
          <a:bodyPr>
            <a:normAutofit/>
          </a:bodyPr>
          <a:lstStyle>
            <a:lvl1pPr marL="0" indent="-360000" defTabSz="720000">
              <a:lnSpc>
                <a:spcPts val="2200"/>
              </a:lnSpc>
              <a:spcBef>
                <a:spcPts val="0"/>
              </a:spcBef>
              <a:defRPr sz="2000">
                <a:solidFill>
                  <a:srgbClr val="00569C"/>
                </a:solidFill>
                <a:latin typeface="Arial" panose="020B0604020202020204" pitchFamily="34" charset="0"/>
                <a:cs typeface="Arial" panose="020B0604020202020204" pitchFamily="34" charset="0"/>
              </a:defRPr>
            </a:lvl1pPr>
            <a:lvl2pPr marL="720000" indent="-360000" defTabSz="720000">
              <a:lnSpc>
                <a:spcPts val="2200"/>
              </a:lnSpc>
              <a:spcBef>
                <a:spcPts val="0"/>
              </a:spcBef>
              <a:defRPr lang="nl-NL" sz="2000" kern="1200" dirty="0" smtClean="0">
                <a:solidFill>
                  <a:srgbClr val="00569C"/>
                </a:solidFill>
                <a:latin typeface="Arial"/>
                <a:ea typeface="+mn-ea"/>
                <a:cs typeface="Arial"/>
              </a:defRPr>
            </a:lvl2pPr>
            <a:lvl3pPr>
              <a:defRPr sz="1600">
                <a:solidFill>
                  <a:srgbClr val="00569C"/>
                </a:solidFill>
                <a:latin typeface="Arial" panose="020B0604020202020204" pitchFamily="34" charset="0"/>
                <a:cs typeface="Arial" panose="020B0604020202020204" pitchFamily="34" charset="0"/>
              </a:defRPr>
            </a:lvl3pPr>
            <a:lvl4pPr>
              <a:defRPr sz="1600">
                <a:solidFill>
                  <a:srgbClr val="00569C"/>
                </a:solidFill>
                <a:latin typeface="Arial" panose="020B0604020202020204" pitchFamily="34" charset="0"/>
                <a:cs typeface="Arial" panose="020B0604020202020204" pitchFamily="34" charset="0"/>
              </a:defRPr>
            </a:lvl4pPr>
            <a:lvl5pPr>
              <a:defRPr sz="1600">
                <a:solidFill>
                  <a:srgbClr val="00569C"/>
                </a:solidFill>
                <a:latin typeface="Arial" panose="020B0604020202020204" pitchFamily="34" charset="0"/>
                <a:cs typeface="Arial" panose="020B0604020202020204" pitchFamily="34" charset="0"/>
              </a:defRPr>
            </a:lvl5pPr>
          </a:lstStyle>
          <a:p>
            <a:pPr lvl="0"/>
            <a:r>
              <a:rPr lang="nl-NL" dirty="0"/>
              <a:t>Klik om de modelstijlen te bewerken</a:t>
            </a:r>
          </a:p>
          <a:p>
            <a:pPr lvl="1"/>
            <a:r>
              <a:rPr lang="nl-NL" dirty="0"/>
              <a:t>Tweede niveau</a:t>
            </a:r>
          </a:p>
        </p:txBody>
      </p:sp>
      <p:sp>
        <p:nvSpPr>
          <p:cNvPr id="7" name="Titel 1"/>
          <p:cNvSpPr>
            <a:spLocks noGrp="1" noChangeAspect="1"/>
          </p:cNvSpPr>
          <p:nvPr>
            <p:ph type="ctrTitle"/>
          </p:nvPr>
        </p:nvSpPr>
        <p:spPr>
          <a:xfrm>
            <a:off x="1115616" y="908721"/>
            <a:ext cx="6984776" cy="576063"/>
          </a:xfrm>
        </p:spPr>
        <p:txBody>
          <a:bodyPr/>
          <a:lstStyle>
            <a:lvl1pPr algn="l">
              <a:defRPr lang="nl-NL" sz="2800" b="1" kern="1200" smtClean="0">
                <a:solidFill>
                  <a:srgbClr val="660066"/>
                </a:solidFill>
                <a:latin typeface="Arial"/>
                <a:ea typeface="+mn-ea"/>
                <a:cs typeface="Arial"/>
              </a:defRPr>
            </a:lvl1pPr>
          </a:lstStyle>
          <a:p>
            <a:r>
              <a:rPr lang="nl-NL" dirty="0"/>
              <a:t>Klik om de stijl te bewerken</a:t>
            </a:r>
          </a:p>
        </p:txBody>
      </p:sp>
    </p:spTree>
    <p:extLst>
      <p:ext uri="{BB962C8B-B14F-4D97-AF65-F5344CB8AC3E}">
        <p14:creationId xmlns:p14="http://schemas.microsoft.com/office/powerpoint/2010/main" val="350978451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Vervolg pagina meerdere regels met opsomming">
    <p:spTree>
      <p:nvGrpSpPr>
        <p:cNvPr id="1" name=""/>
        <p:cNvGrpSpPr/>
        <p:nvPr/>
      </p:nvGrpSpPr>
      <p:grpSpPr>
        <a:xfrm>
          <a:off x="0" y="0"/>
          <a:ext cx="0" cy="0"/>
          <a:chOff x="0" y="0"/>
          <a:chExt cx="0" cy="0"/>
        </a:xfrm>
      </p:grpSpPr>
      <p:sp>
        <p:nvSpPr>
          <p:cNvPr id="3" name="Tijdelijke aanduiding voor inhoud 2"/>
          <p:cNvSpPr>
            <a:spLocks noGrp="1" noChangeAspect="1"/>
          </p:cNvSpPr>
          <p:nvPr>
            <p:ph idx="1"/>
          </p:nvPr>
        </p:nvSpPr>
        <p:spPr>
          <a:xfrm>
            <a:off x="1115616" y="1600200"/>
            <a:ext cx="6984776" cy="4525963"/>
          </a:xfrm>
        </p:spPr>
        <p:txBody>
          <a:bodyPr>
            <a:normAutofit/>
          </a:bodyPr>
          <a:lstStyle>
            <a:lvl1pPr marL="0" indent="-360000" defTabSz="720000">
              <a:lnSpc>
                <a:spcPts val="2200"/>
              </a:lnSpc>
              <a:spcBef>
                <a:spcPts val="0"/>
              </a:spcBef>
              <a:defRPr sz="2000">
                <a:solidFill>
                  <a:srgbClr val="00569C"/>
                </a:solidFill>
                <a:latin typeface="Arial" panose="020B0604020202020204" pitchFamily="34" charset="0"/>
                <a:cs typeface="Arial" panose="020B0604020202020204" pitchFamily="34" charset="0"/>
              </a:defRPr>
            </a:lvl1pPr>
            <a:lvl2pPr marL="720000" indent="-360000" defTabSz="720000">
              <a:lnSpc>
                <a:spcPts val="2200"/>
              </a:lnSpc>
              <a:spcBef>
                <a:spcPts val="0"/>
              </a:spcBef>
              <a:defRPr lang="nl-NL" sz="2000" kern="1200" dirty="0" smtClean="0">
                <a:solidFill>
                  <a:srgbClr val="00569C"/>
                </a:solidFill>
                <a:latin typeface="Arial"/>
                <a:ea typeface="+mn-ea"/>
                <a:cs typeface="Arial"/>
              </a:defRPr>
            </a:lvl2pPr>
            <a:lvl3pPr>
              <a:defRPr sz="1600">
                <a:solidFill>
                  <a:srgbClr val="00569C"/>
                </a:solidFill>
                <a:latin typeface="Arial" panose="020B0604020202020204" pitchFamily="34" charset="0"/>
                <a:cs typeface="Arial" panose="020B0604020202020204" pitchFamily="34" charset="0"/>
              </a:defRPr>
            </a:lvl3pPr>
            <a:lvl4pPr>
              <a:defRPr sz="1600">
                <a:solidFill>
                  <a:srgbClr val="00569C"/>
                </a:solidFill>
                <a:latin typeface="Arial" panose="020B0604020202020204" pitchFamily="34" charset="0"/>
                <a:cs typeface="Arial" panose="020B0604020202020204" pitchFamily="34" charset="0"/>
              </a:defRPr>
            </a:lvl4pPr>
            <a:lvl5pPr>
              <a:defRPr sz="1600">
                <a:solidFill>
                  <a:srgbClr val="00569C"/>
                </a:solidFill>
                <a:latin typeface="Arial" panose="020B0604020202020204" pitchFamily="34" charset="0"/>
                <a:cs typeface="Arial" panose="020B0604020202020204" pitchFamily="34" charset="0"/>
              </a:defRPr>
            </a:lvl5pPr>
          </a:lstStyle>
          <a:p>
            <a:pPr lvl="0"/>
            <a:r>
              <a:rPr lang="nl-NL" dirty="0"/>
              <a:t>Klik om de modelstijlen te bewerken</a:t>
            </a:r>
          </a:p>
          <a:p>
            <a:pPr lvl="1"/>
            <a:r>
              <a:rPr lang="nl-NL" dirty="0"/>
              <a:t>Tweede niveau</a:t>
            </a:r>
          </a:p>
        </p:txBody>
      </p:sp>
      <p:sp>
        <p:nvSpPr>
          <p:cNvPr id="7" name="Titel 1"/>
          <p:cNvSpPr>
            <a:spLocks noGrp="1" noChangeAspect="1"/>
          </p:cNvSpPr>
          <p:nvPr>
            <p:ph type="ctrTitle"/>
          </p:nvPr>
        </p:nvSpPr>
        <p:spPr>
          <a:xfrm>
            <a:off x="1115616" y="908721"/>
            <a:ext cx="6984776" cy="576063"/>
          </a:xfrm>
        </p:spPr>
        <p:txBody>
          <a:bodyPr>
            <a:normAutofit/>
          </a:bodyPr>
          <a:lstStyle>
            <a:lvl1pPr algn="l">
              <a:defRPr lang="nl-NL" sz="2000" b="1" kern="1200" baseline="0" smtClean="0">
                <a:solidFill>
                  <a:srgbClr val="660066"/>
                </a:solidFill>
                <a:latin typeface="Arial"/>
                <a:ea typeface="+mn-ea"/>
                <a:cs typeface="Arial"/>
              </a:defRPr>
            </a:lvl1pPr>
          </a:lstStyle>
          <a:p>
            <a:endParaRPr lang="nl-NL" dirty="0"/>
          </a:p>
        </p:txBody>
      </p:sp>
    </p:spTree>
    <p:extLst>
      <p:ext uri="{BB962C8B-B14F-4D97-AF65-F5344CB8AC3E}">
        <p14:creationId xmlns:p14="http://schemas.microsoft.com/office/powerpoint/2010/main" val="414263436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Afbeelding">
    <p:spTree>
      <p:nvGrpSpPr>
        <p:cNvPr id="1" name=""/>
        <p:cNvGrpSpPr/>
        <p:nvPr/>
      </p:nvGrpSpPr>
      <p:grpSpPr>
        <a:xfrm>
          <a:off x="0" y="0"/>
          <a:ext cx="0" cy="0"/>
          <a:chOff x="0" y="0"/>
          <a:chExt cx="0" cy="0"/>
        </a:xfrm>
      </p:grpSpPr>
      <p:sp>
        <p:nvSpPr>
          <p:cNvPr id="4" name="Tijdelijke aanduiding voor inhoud 2"/>
          <p:cNvSpPr>
            <a:spLocks noGrp="1" noChangeAspect="1"/>
          </p:cNvSpPr>
          <p:nvPr>
            <p:ph idx="1"/>
          </p:nvPr>
        </p:nvSpPr>
        <p:spPr>
          <a:xfrm>
            <a:off x="1115616" y="764704"/>
            <a:ext cx="6984776" cy="5361459"/>
          </a:xfrm>
        </p:spPr>
        <p:txBody>
          <a:bodyPr>
            <a:normAutofit/>
          </a:bodyPr>
          <a:lstStyle>
            <a:lvl1pPr marL="0" indent="0" defTabSz="720000">
              <a:lnSpc>
                <a:spcPts val="2200"/>
              </a:lnSpc>
              <a:spcBef>
                <a:spcPts val="0"/>
              </a:spcBef>
              <a:buNone/>
              <a:defRPr sz="2000">
                <a:solidFill>
                  <a:srgbClr val="660066"/>
                </a:solidFill>
                <a:latin typeface="Arial" panose="020B0604020202020204" pitchFamily="34" charset="0"/>
                <a:cs typeface="Arial" panose="020B0604020202020204" pitchFamily="34" charset="0"/>
              </a:defRPr>
            </a:lvl1pPr>
            <a:lvl2pPr marL="360000" indent="0" defTabSz="720000">
              <a:lnSpc>
                <a:spcPts val="2200"/>
              </a:lnSpc>
              <a:spcBef>
                <a:spcPts val="0"/>
              </a:spcBef>
              <a:buNone/>
              <a:defRPr lang="nl-NL" sz="2000" kern="1200" dirty="0" smtClean="0">
                <a:solidFill>
                  <a:srgbClr val="660066"/>
                </a:solidFill>
                <a:latin typeface="Arial"/>
                <a:ea typeface="+mn-ea"/>
                <a:cs typeface="Arial"/>
              </a:defRPr>
            </a:lvl2pPr>
            <a:lvl3pPr>
              <a:defRPr sz="1600">
                <a:solidFill>
                  <a:srgbClr val="00569C"/>
                </a:solidFill>
                <a:latin typeface="Arial" panose="020B0604020202020204" pitchFamily="34" charset="0"/>
                <a:cs typeface="Arial" panose="020B0604020202020204" pitchFamily="34" charset="0"/>
              </a:defRPr>
            </a:lvl3pPr>
            <a:lvl4pPr>
              <a:defRPr sz="1600">
                <a:solidFill>
                  <a:srgbClr val="00569C"/>
                </a:solidFill>
                <a:latin typeface="Arial" panose="020B0604020202020204" pitchFamily="34" charset="0"/>
                <a:cs typeface="Arial" panose="020B0604020202020204" pitchFamily="34" charset="0"/>
              </a:defRPr>
            </a:lvl4pPr>
            <a:lvl5pPr>
              <a:defRPr sz="1600">
                <a:solidFill>
                  <a:srgbClr val="00569C"/>
                </a:solidFill>
                <a:latin typeface="Arial" panose="020B0604020202020204" pitchFamily="34" charset="0"/>
                <a:cs typeface="Arial" panose="020B0604020202020204" pitchFamily="34" charset="0"/>
              </a:defRPr>
            </a:lvl5pPr>
          </a:lstStyle>
          <a:p>
            <a:pPr lvl="0"/>
            <a:r>
              <a:rPr lang="nl-NL" dirty="0"/>
              <a:t>Klik om de modelstijlen te bewerken</a:t>
            </a:r>
          </a:p>
        </p:txBody>
      </p:sp>
    </p:spTree>
    <p:extLst>
      <p:ext uri="{BB962C8B-B14F-4D97-AF65-F5344CB8AC3E}">
        <p14:creationId xmlns:p14="http://schemas.microsoft.com/office/powerpoint/2010/main" val="385389495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3.xml"/><Relationship Id="rId1"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3ECB17-DF38-4FAE-AB09-BF95865B71F2}" type="datetimeFigureOut">
              <a:rPr lang="nl-NL" smtClean="0"/>
              <a:t>17-6-2019</a:t>
            </a:fld>
            <a:endParaRPr lang="nl-NL"/>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06690F-7C41-4A40-8935-17A8C82C32C6}" type="slidenum">
              <a:rPr lang="nl-NL" smtClean="0"/>
              <a:t>‹nr.›</a:t>
            </a:fld>
            <a:endParaRPr lang="nl-NL"/>
          </a:p>
        </p:txBody>
      </p:sp>
      <p:pic>
        <p:nvPicPr>
          <p:cNvPr id="7" name="Afbeelding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35461310"/>
      </p:ext>
    </p:extLst>
  </p:cSld>
  <p:clrMap bg1="lt1" tx1="dk1" bg2="lt2" tx2="dk2" accent1="accent1" accent2="accent2" accent3="accent3" accent4="accent4" accent5="accent5" accent6="accent6" hlink="hlink" folHlink="folHlink"/>
  <p:sldLayoutIdLst>
    <p:sldLayoutId id="2147483649" r:id="rId1"/>
    <p:sldLayoutId id="2147483670" r:id="rId2"/>
  </p:sldLayoutIdLst>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B9FA95-9A98-4785-BB1C-413E68C0264E}" type="datetimeFigureOut">
              <a:rPr lang="nl-NL" smtClean="0"/>
              <a:t>17-6-2019</a:t>
            </a:fld>
            <a:endParaRPr lang="nl-NL"/>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BFDA61-0491-4131-BEDC-97C20A45C9D1}" type="slidenum">
              <a:rPr lang="nl-NL" smtClean="0"/>
              <a:t>‹nr.›</a:t>
            </a:fld>
            <a:endParaRPr lang="nl-NL"/>
          </a:p>
        </p:txBody>
      </p:sp>
      <p:pic>
        <p:nvPicPr>
          <p:cNvPr id="7" name="Afbeelding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3" y="0"/>
            <a:ext cx="9135533" cy="6858000"/>
          </a:xfrm>
          <a:prstGeom prst="rect">
            <a:avLst/>
          </a:prstGeom>
        </p:spPr>
      </p:pic>
    </p:spTree>
    <p:extLst>
      <p:ext uri="{BB962C8B-B14F-4D97-AF65-F5344CB8AC3E}">
        <p14:creationId xmlns:p14="http://schemas.microsoft.com/office/powerpoint/2010/main" val="1304713542"/>
      </p:ext>
    </p:extLst>
  </p:cSld>
  <p:clrMap bg1="lt1" tx1="dk1" bg2="lt2" tx2="dk2" accent1="accent1" accent2="accent2" accent3="accent3" accent4="accent4" accent5="accent5" accent6="accent6" hlink="hlink" folHlink="folHlink"/>
  <p:sldLayoutIdLst>
    <p:sldLayoutId id="2147483668" r:id="rId1"/>
    <p:sldLayoutId id="2147483667" r:id="rId2"/>
  </p:sldLayoutIdLst>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DCA884-9D97-4073-8B44-7CCBACB6E54F}" type="datetimeFigureOut">
              <a:rPr lang="nl-NL" smtClean="0"/>
              <a:t>17-6-2019</a:t>
            </a:fld>
            <a:endParaRPr lang="nl-NL"/>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F4D6AE-092F-49E7-8A6A-434A79032A10}" type="slidenum">
              <a:rPr lang="nl-NL" smtClean="0"/>
              <a:t>‹nr.›</a:t>
            </a:fld>
            <a:endParaRPr lang="nl-NL"/>
          </a:p>
        </p:txBody>
      </p:sp>
      <p:pic>
        <p:nvPicPr>
          <p:cNvPr id="7" name="Afbeelding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51896917"/>
      </p:ext>
    </p:extLst>
  </p:cSld>
  <p:clrMap bg1="lt1" tx1="dk1" bg2="lt2" tx2="dk2" accent1="accent1" accent2="accent2" accent3="accent3" accent4="accent4" accent5="accent5" accent6="accent6" hlink="hlink" folHlink="folHlink"/>
  <p:sldLayoutIdLst>
    <p:sldLayoutId id="2147483666" r:id="rId1"/>
  </p:sldLayoutIdLst>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17.jpe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txBox="1">
            <a:spLocks/>
          </p:cNvSpPr>
          <p:nvPr/>
        </p:nvSpPr>
        <p:spPr>
          <a:xfrm>
            <a:off x="1066800" y="2708920"/>
            <a:ext cx="7010400" cy="1512168"/>
          </a:xfrm>
          <a:prstGeom prst="rect">
            <a:avLst/>
          </a:prstGeom>
        </p:spPr>
        <p:txBody>
          <a:bodyPr vert="horz" wrap="square" lIns="91440" tIns="45720" rIns="91440" bIns="45720" rtlCol="0" anchor="t">
            <a:normAutofit/>
          </a:bodyPr>
          <a:lstStyle/>
          <a:p>
            <a:pPr marL="0" marR="0" lvl="0" indent="0" algn="ctr" defTabSz="457200" rtl="0" eaLnBrk="1" fontAlgn="auto" latinLnBrk="0" hangingPunct="1">
              <a:lnSpc>
                <a:spcPct val="100000"/>
              </a:lnSpc>
              <a:spcAft>
                <a:spcPts val="0"/>
              </a:spcAft>
              <a:buClrTx/>
              <a:buSzTx/>
              <a:buFont typeface="Arial"/>
              <a:buNone/>
              <a:tabLst/>
              <a:defRPr/>
            </a:pPr>
            <a:r>
              <a:rPr lang="nl-NL" sz="4000" b="1" dirty="0">
                <a:solidFill>
                  <a:srgbClr val="660066"/>
                </a:solidFill>
                <a:latin typeface="Arial Bold"/>
                <a:cs typeface="Arial Bold"/>
              </a:rPr>
              <a:t>Samenwerking </a:t>
            </a:r>
            <a:br>
              <a:rPr lang="nl-NL" sz="4000" b="1" dirty="0">
                <a:solidFill>
                  <a:srgbClr val="660066"/>
                </a:solidFill>
                <a:latin typeface="Arial Bold"/>
                <a:cs typeface="Arial Bold"/>
              </a:rPr>
            </a:br>
            <a:r>
              <a:rPr lang="nl-NL" sz="4000" b="1" dirty="0">
                <a:solidFill>
                  <a:srgbClr val="660066"/>
                </a:solidFill>
                <a:latin typeface="Arial Bold"/>
                <a:cs typeface="Arial Bold"/>
              </a:rPr>
              <a:t>Jongerenwerk (JOZ) &amp; </a:t>
            </a:r>
            <a:r>
              <a:rPr lang="en-US" sz="4000" b="1" dirty="0">
                <a:solidFill>
                  <a:srgbClr val="660066"/>
                </a:solidFill>
                <a:latin typeface="Arial Bold"/>
                <a:cs typeface="Arial Bold"/>
              </a:rPr>
              <a:t>Halt</a:t>
            </a:r>
            <a:endParaRPr kumimoji="0" lang="en-US" sz="4000" b="1" i="0" u="none" strike="noStrike" kern="1200" cap="none" spc="0" normalizeH="0" noProof="0" dirty="0">
              <a:ln>
                <a:noFill/>
              </a:ln>
              <a:solidFill>
                <a:srgbClr val="660066"/>
              </a:solidFill>
              <a:effectLst/>
              <a:uLnTx/>
              <a:uFillTx/>
              <a:latin typeface="Arial Bold"/>
              <a:ea typeface="+mn-ea"/>
              <a:cs typeface="Arial Bold"/>
            </a:endParaRPr>
          </a:p>
        </p:txBody>
      </p:sp>
      <p:pic>
        <p:nvPicPr>
          <p:cNvPr id="2" name="Afbeelding 1">
            <a:extLst>
              <a:ext uri="{FF2B5EF4-FFF2-40B4-BE49-F238E27FC236}">
                <a16:creationId xmlns:a16="http://schemas.microsoft.com/office/drawing/2014/main" xmlns="" id="{1AA3C522-062D-46D8-B32D-0334D8588B2C}"/>
              </a:ext>
            </a:extLst>
          </p:cNvPr>
          <p:cNvPicPr>
            <a:picLocks noChangeAspect="1"/>
          </p:cNvPicPr>
          <p:nvPr/>
        </p:nvPicPr>
        <p:blipFill>
          <a:blip r:embed="rId3"/>
          <a:stretch>
            <a:fillRect/>
          </a:stretch>
        </p:blipFill>
        <p:spPr>
          <a:xfrm>
            <a:off x="2771800" y="4581128"/>
            <a:ext cx="1008112" cy="1008112"/>
          </a:xfrm>
          <a:prstGeom prst="rect">
            <a:avLst/>
          </a:prstGeom>
          <a:ln>
            <a:noFill/>
          </a:ln>
          <a:effectLst>
            <a:outerShdw blurRad="292100" dist="139700" dir="2700000" algn="tl" rotWithShape="0">
              <a:srgbClr val="333333">
                <a:alpha val="65000"/>
              </a:srgbClr>
            </a:outerShdw>
          </a:effectLst>
        </p:spPr>
      </p:pic>
      <p:sp>
        <p:nvSpPr>
          <p:cNvPr id="4" name="Rechthoek 3">
            <a:extLst>
              <a:ext uri="{FF2B5EF4-FFF2-40B4-BE49-F238E27FC236}">
                <a16:creationId xmlns:a16="http://schemas.microsoft.com/office/drawing/2014/main" xmlns="" id="{A75E9ECC-E156-402F-9674-BC0C60072007}"/>
              </a:ext>
            </a:extLst>
          </p:cNvPr>
          <p:cNvSpPr/>
          <p:nvPr/>
        </p:nvSpPr>
        <p:spPr>
          <a:xfrm>
            <a:off x="6804248" y="5877272"/>
            <a:ext cx="1656184" cy="936104"/>
          </a:xfrm>
          <a:prstGeom prst="rect">
            <a:avLst/>
          </a:prstGeom>
          <a:solidFill>
            <a:srgbClr val="0069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a:extLst>
              <a:ext uri="{FF2B5EF4-FFF2-40B4-BE49-F238E27FC236}">
                <a16:creationId xmlns:a16="http://schemas.microsoft.com/office/drawing/2014/main" xmlns="" id="{2AAEB469-4EE3-464F-9FBB-C79F59C776C0}"/>
              </a:ext>
            </a:extLst>
          </p:cNvPr>
          <p:cNvPicPr>
            <a:picLocks noChangeAspect="1"/>
          </p:cNvPicPr>
          <p:nvPr/>
        </p:nvPicPr>
        <p:blipFill>
          <a:blip r:embed="rId4"/>
          <a:stretch>
            <a:fillRect/>
          </a:stretch>
        </p:blipFill>
        <p:spPr>
          <a:xfrm>
            <a:off x="4499992" y="4710659"/>
            <a:ext cx="1980162" cy="749050"/>
          </a:xfrm>
          <a:prstGeom prst="rect">
            <a:avLst/>
          </a:prstGeom>
          <a:ln>
            <a:noFill/>
          </a:ln>
          <a:effectLst>
            <a:outerShdw blurRad="292100" dist="139700" dir="2700000" algn="tl" rotWithShape="0">
              <a:srgbClr val="333333">
                <a:alpha val="65000"/>
              </a:srgbClr>
            </a:outerShdw>
          </a:effectLst>
        </p:spPr>
      </p:pic>
      <p:pic>
        <p:nvPicPr>
          <p:cNvPr id="1026" name="Picture 2" descr="Afbeeldingsresultaat voor versterk en verbeter">
            <a:extLst>
              <a:ext uri="{FF2B5EF4-FFF2-40B4-BE49-F238E27FC236}">
                <a16:creationId xmlns:a16="http://schemas.microsoft.com/office/drawing/2014/main" xmlns="" id="{5FA0FA63-0C64-4012-AB68-6BCA04885CB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0705"/>
          <a:stretch/>
        </p:blipFill>
        <p:spPr bwMode="auto">
          <a:xfrm>
            <a:off x="3368266" y="980728"/>
            <a:ext cx="2407468" cy="115212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1135857" y="1615308"/>
            <a:ext cx="6984776" cy="4525963"/>
          </a:xfrm>
        </p:spPr>
        <p:txBody>
          <a:bodyPr>
            <a:normAutofit/>
          </a:bodyPr>
          <a:lstStyle/>
          <a:p>
            <a:pPr lvl="1"/>
            <a:endParaRPr lang="nl-NL" dirty="0"/>
          </a:p>
          <a:p>
            <a:pPr marL="360000" lvl="1" indent="0">
              <a:buNone/>
            </a:pPr>
            <a:endParaRPr lang="nl-NL" dirty="0"/>
          </a:p>
          <a:p>
            <a:endParaRPr lang="nl-NL" dirty="0"/>
          </a:p>
        </p:txBody>
      </p:sp>
      <p:sp>
        <p:nvSpPr>
          <p:cNvPr id="3" name="Titel 2"/>
          <p:cNvSpPr>
            <a:spLocks noGrp="1"/>
          </p:cNvSpPr>
          <p:nvPr>
            <p:ph type="ctrTitle"/>
          </p:nvPr>
        </p:nvSpPr>
        <p:spPr/>
        <p:txBody>
          <a:bodyPr>
            <a:normAutofit/>
          </a:bodyPr>
          <a:lstStyle/>
          <a:p>
            <a:r>
              <a:rPr lang="en-US" dirty="0"/>
              <a:t>Let’s work together! </a:t>
            </a:r>
            <a:endParaRPr lang="nl-NL" dirty="0"/>
          </a:p>
        </p:txBody>
      </p:sp>
      <p:pic>
        <p:nvPicPr>
          <p:cNvPr id="5" name="Afbeelding 4">
            <a:extLst>
              <a:ext uri="{FF2B5EF4-FFF2-40B4-BE49-F238E27FC236}">
                <a16:creationId xmlns:a16="http://schemas.microsoft.com/office/drawing/2014/main" xmlns="" id="{529B3568-6226-4D19-B770-38E8436C0526}"/>
              </a:ext>
            </a:extLst>
          </p:cNvPr>
          <p:cNvPicPr>
            <a:picLocks noChangeAspect="1"/>
          </p:cNvPicPr>
          <p:nvPr/>
        </p:nvPicPr>
        <p:blipFill>
          <a:blip r:embed="rId3"/>
          <a:stretch>
            <a:fillRect/>
          </a:stretch>
        </p:blipFill>
        <p:spPr>
          <a:xfrm>
            <a:off x="6084168" y="6021288"/>
            <a:ext cx="720080" cy="720080"/>
          </a:xfrm>
          <a:prstGeom prst="rect">
            <a:avLst/>
          </a:prstGeom>
        </p:spPr>
      </p:pic>
      <p:pic>
        <p:nvPicPr>
          <p:cNvPr id="1026" name="Picture 2" descr="Afbeeldingsresultaat voor de lege stoel">
            <a:extLst>
              <a:ext uri="{FF2B5EF4-FFF2-40B4-BE49-F238E27FC236}">
                <a16:creationId xmlns:a16="http://schemas.microsoft.com/office/drawing/2014/main" xmlns="" id="{2FD9D0B4-E1B2-4E01-AF46-68B021D2331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518" b="13827"/>
          <a:stretch/>
        </p:blipFill>
        <p:spPr bwMode="auto">
          <a:xfrm>
            <a:off x="1180088" y="1772816"/>
            <a:ext cx="6896314" cy="37579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759190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samenwerking Halt">
            <a:hlinkClick r:id="" action="ppaction://media"/>
            <a:extLst>
              <a:ext uri="{FF2B5EF4-FFF2-40B4-BE49-F238E27FC236}">
                <a16:creationId xmlns:a16="http://schemas.microsoft.com/office/drawing/2014/main" xmlns="" id="{63E6978B-6090-42D3-8C7A-6B3D4F43D97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36513" y="764703"/>
            <a:ext cx="9217025" cy="5184577"/>
          </a:xfrm>
        </p:spPr>
      </p:pic>
      <p:pic>
        <p:nvPicPr>
          <p:cNvPr id="5" name="Afbeelding 4">
            <a:extLst>
              <a:ext uri="{FF2B5EF4-FFF2-40B4-BE49-F238E27FC236}">
                <a16:creationId xmlns:a16="http://schemas.microsoft.com/office/drawing/2014/main" xmlns="" id="{C30B124F-DC56-48A8-AB9C-656B20549920}"/>
              </a:ext>
            </a:extLst>
          </p:cNvPr>
          <p:cNvPicPr>
            <a:picLocks noChangeAspect="1"/>
          </p:cNvPicPr>
          <p:nvPr/>
        </p:nvPicPr>
        <p:blipFill>
          <a:blip r:embed="rId6"/>
          <a:stretch>
            <a:fillRect/>
          </a:stretch>
        </p:blipFill>
        <p:spPr>
          <a:xfrm>
            <a:off x="6084168" y="6021288"/>
            <a:ext cx="720080" cy="720080"/>
          </a:xfrm>
          <a:prstGeom prst="rect">
            <a:avLst/>
          </a:prstGeom>
        </p:spPr>
      </p:pic>
    </p:spTree>
    <p:extLst>
      <p:ext uri="{BB962C8B-B14F-4D97-AF65-F5344CB8AC3E}">
        <p14:creationId xmlns:p14="http://schemas.microsoft.com/office/powerpoint/2010/main" val="343563534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45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xmlns="" id="{EC8973D2-6997-49E1-8F20-CA73D877EEB0}"/>
              </a:ext>
            </a:extLst>
          </p:cNvPr>
          <p:cNvSpPr>
            <a:spLocks noGrp="1"/>
          </p:cNvSpPr>
          <p:nvPr>
            <p:ph idx="1"/>
          </p:nvPr>
        </p:nvSpPr>
        <p:spPr>
          <a:xfrm>
            <a:off x="1115616" y="4437112"/>
            <a:ext cx="6984776" cy="1689051"/>
          </a:xfrm>
        </p:spPr>
        <p:txBody>
          <a:bodyPr>
            <a:normAutofit fontScale="92500" lnSpcReduction="20000"/>
          </a:bodyPr>
          <a:lstStyle/>
          <a:p>
            <a:pPr indent="0" algn="ctr">
              <a:lnSpc>
                <a:spcPct val="150000"/>
              </a:lnSpc>
              <a:buNone/>
            </a:pPr>
            <a:r>
              <a:rPr lang="nl-NL" sz="2800" dirty="0"/>
              <a:t>We zijn geen concurrenten. We werken voor dezelfde doelgroep en kunnen elkaar juist versterken!</a:t>
            </a:r>
          </a:p>
        </p:txBody>
      </p:sp>
      <p:sp>
        <p:nvSpPr>
          <p:cNvPr id="2" name="Titel 1">
            <a:extLst>
              <a:ext uri="{FF2B5EF4-FFF2-40B4-BE49-F238E27FC236}">
                <a16:creationId xmlns:a16="http://schemas.microsoft.com/office/drawing/2014/main" xmlns="" id="{EC859B83-582B-4733-B705-9366AF8D9A27}"/>
              </a:ext>
            </a:extLst>
          </p:cNvPr>
          <p:cNvSpPr>
            <a:spLocks noGrp="1"/>
          </p:cNvSpPr>
          <p:nvPr>
            <p:ph type="ctrTitle"/>
          </p:nvPr>
        </p:nvSpPr>
        <p:spPr/>
        <p:txBody>
          <a:bodyPr/>
          <a:lstStyle/>
          <a:p>
            <a:r>
              <a:rPr lang="nl-NL" dirty="0"/>
              <a:t>Wat doen we? </a:t>
            </a:r>
          </a:p>
        </p:txBody>
      </p:sp>
      <p:pic>
        <p:nvPicPr>
          <p:cNvPr id="4" name="Afbeelding 3">
            <a:extLst>
              <a:ext uri="{FF2B5EF4-FFF2-40B4-BE49-F238E27FC236}">
                <a16:creationId xmlns:a16="http://schemas.microsoft.com/office/drawing/2014/main" xmlns="" id="{E004C33C-E18A-4A8C-9E80-F8260557B3B1}"/>
              </a:ext>
            </a:extLst>
          </p:cNvPr>
          <p:cNvPicPr>
            <a:picLocks noChangeAspect="1"/>
          </p:cNvPicPr>
          <p:nvPr/>
        </p:nvPicPr>
        <p:blipFill>
          <a:blip r:embed="rId3"/>
          <a:stretch>
            <a:fillRect/>
          </a:stretch>
        </p:blipFill>
        <p:spPr>
          <a:xfrm>
            <a:off x="6084168" y="6021288"/>
            <a:ext cx="720080" cy="720080"/>
          </a:xfrm>
          <a:prstGeom prst="rect">
            <a:avLst/>
          </a:prstGeom>
        </p:spPr>
      </p:pic>
      <p:pic>
        <p:nvPicPr>
          <p:cNvPr id="7" name="Afbeelding 6">
            <a:extLst>
              <a:ext uri="{FF2B5EF4-FFF2-40B4-BE49-F238E27FC236}">
                <a16:creationId xmlns:a16="http://schemas.microsoft.com/office/drawing/2014/main" xmlns="" id="{AE6CF36A-4514-4C52-8D68-3C4FD3D6366A}"/>
              </a:ext>
            </a:extLst>
          </p:cNvPr>
          <p:cNvPicPr>
            <a:picLocks noChangeAspect="1"/>
          </p:cNvPicPr>
          <p:nvPr/>
        </p:nvPicPr>
        <p:blipFill>
          <a:blip r:embed="rId3"/>
          <a:stretch>
            <a:fillRect/>
          </a:stretch>
        </p:blipFill>
        <p:spPr>
          <a:xfrm>
            <a:off x="1691680" y="1772816"/>
            <a:ext cx="2232248" cy="2232248"/>
          </a:xfrm>
          <a:prstGeom prst="rect">
            <a:avLst/>
          </a:prstGeom>
          <a:ln>
            <a:noFill/>
          </a:ln>
          <a:effectLst>
            <a:outerShdw blurRad="292100" dist="139700" dir="2700000" algn="tl" rotWithShape="0">
              <a:srgbClr val="333333">
                <a:alpha val="65000"/>
              </a:srgbClr>
            </a:outerShdw>
          </a:effectLst>
        </p:spPr>
      </p:pic>
      <p:pic>
        <p:nvPicPr>
          <p:cNvPr id="8" name="Afbeelding 7">
            <a:extLst>
              <a:ext uri="{FF2B5EF4-FFF2-40B4-BE49-F238E27FC236}">
                <a16:creationId xmlns:a16="http://schemas.microsoft.com/office/drawing/2014/main" xmlns="" id="{78E9D59E-8058-4A93-98AB-971552755B1D}"/>
              </a:ext>
            </a:extLst>
          </p:cNvPr>
          <p:cNvPicPr>
            <a:picLocks noChangeAspect="1"/>
          </p:cNvPicPr>
          <p:nvPr/>
        </p:nvPicPr>
        <p:blipFill>
          <a:blip r:embed="rId4"/>
          <a:stretch>
            <a:fillRect/>
          </a:stretch>
        </p:blipFill>
        <p:spPr>
          <a:xfrm>
            <a:off x="4635660" y="2286487"/>
            <a:ext cx="3464732" cy="131062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5230068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4">
            <a:extLst>
              <a:ext uri="{FF2B5EF4-FFF2-40B4-BE49-F238E27FC236}">
                <a16:creationId xmlns:a16="http://schemas.microsoft.com/office/drawing/2014/main" xmlns="" id="{BFE97996-81F2-40FE-B34A-F21ADCD4F8A1}"/>
              </a:ext>
            </a:extLst>
          </p:cNvPr>
          <p:cNvSpPr>
            <a:spLocks noGrp="1"/>
          </p:cNvSpPr>
          <p:nvPr>
            <p:ph idx="1"/>
          </p:nvPr>
        </p:nvSpPr>
        <p:spPr>
          <a:xfrm>
            <a:off x="1115616" y="1600200"/>
            <a:ext cx="7560840" cy="4997152"/>
          </a:xfrm>
        </p:spPr>
        <p:txBody>
          <a:bodyPr/>
          <a:lstStyle/>
          <a:p>
            <a:r>
              <a:rPr lang="nl-NL" dirty="0" err="1"/>
              <a:t>Jermaine</a:t>
            </a:r>
            <a:r>
              <a:rPr lang="nl-NL" dirty="0"/>
              <a:t>, 16 jaar, is naar Halt verwezen </a:t>
            </a:r>
            <a:br>
              <a:rPr lang="nl-NL" dirty="0"/>
            </a:br>
            <a:r>
              <a:rPr lang="nl-NL" dirty="0"/>
              <a:t>voor winkeldiefstal </a:t>
            </a:r>
          </a:p>
          <a:p>
            <a:endParaRPr lang="nl-NL" dirty="0"/>
          </a:p>
          <a:p>
            <a:r>
              <a:rPr lang="nl-NL" dirty="0"/>
              <a:t>Hij heeft 20 uur Halt gekregen</a:t>
            </a:r>
          </a:p>
          <a:p>
            <a:pPr indent="0">
              <a:buNone/>
            </a:pPr>
            <a:endParaRPr lang="nl-NL" dirty="0"/>
          </a:p>
          <a:p>
            <a:r>
              <a:rPr lang="nl-NL" dirty="0"/>
              <a:t>Hij is al aan de slag gegaan bij Halt met </a:t>
            </a:r>
            <a:br>
              <a:rPr lang="nl-NL" dirty="0"/>
            </a:br>
            <a:r>
              <a:rPr lang="nl-NL" dirty="0"/>
              <a:t>leeropdrachten en heeft al 2 gesprekken gehad </a:t>
            </a:r>
          </a:p>
          <a:p>
            <a:endParaRPr lang="nl-NL" dirty="0"/>
          </a:p>
          <a:p>
            <a:r>
              <a:rPr lang="nl-NL" dirty="0"/>
              <a:t>Er kwamen wat zorgelijke signalen naar voren en nu is er voor gekozen om het jongerenwerk te vragen om de uren werkstraf (10 uur in totaal) daar te mogen uitvoeren</a:t>
            </a:r>
          </a:p>
          <a:p>
            <a:endParaRPr lang="nl-NL" dirty="0"/>
          </a:p>
          <a:p>
            <a:pPr marL="342900" indent="-342900">
              <a:buFont typeface="Wingdings" panose="05000000000000000000" pitchFamily="2" charset="2"/>
              <a:buChar char="à"/>
            </a:pPr>
            <a:r>
              <a:rPr lang="nl-NL" b="1" dirty="0">
                <a:sym typeface="Wingdings" panose="05000000000000000000" pitchFamily="2" charset="2"/>
              </a:rPr>
              <a:t>Stel je vragen aan </a:t>
            </a:r>
            <a:r>
              <a:rPr lang="nl-NL" b="1" dirty="0" err="1">
                <a:sym typeface="Wingdings" panose="05000000000000000000" pitchFamily="2" charset="2"/>
              </a:rPr>
              <a:t>Jermaine</a:t>
            </a:r>
            <a:r>
              <a:rPr lang="nl-NL" b="1" dirty="0">
                <a:sym typeface="Wingdings" panose="05000000000000000000" pitchFamily="2" charset="2"/>
              </a:rPr>
              <a:t> </a:t>
            </a:r>
          </a:p>
          <a:p>
            <a:pPr marL="342900" indent="-342900">
              <a:buFont typeface="Wingdings" panose="05000000000000000000" pitchFamily="2" charset="2"/>
              <a:buChar char="à"/>
            </a:pPr>
            <a:endParaRPr lang="nl-NL" b="1" dirty="0">
              <a:sym typeface="Wingdings" panose="05000000000000000000" pitchFamily="2" charset="2"/>
            </a:endParaRPr>
          </a:p>
          <a:p>
            <a:pPr marL="342900" indent="-342900">
              <a:buFont typeface="Wingdings" panose="05000000000000000000" pitchFamily="2" charset="2"/>
              <a:buChar char="à"/>
            </a:pPr>
            <a:r>
              <a:rPr lang="nl-NL" b="1" dirty="0">
                <a:sym typeface="Wingdings" panose="05000000000000000000" pitchFamily="2" charset="2"/>
              </a:rPr>
              <a:t>Maak een plan wat je met deze jongere zou gaan doen</a:t>
            </a:r>
            <a:endParaRPr lang="nl-NL" b="1" dirty="0"/>
          </a:p>
          <a:p>
            <a:endParaRPr lang="nl-NL" dirty="0"/>
          </a:p>
        </p:txBody>
      </p:sp>
      <p:sp>
        <p:nvSpPr>
          <p:cNvPr id="2" name="Titel 1">
            <a:extLst>
              <a:ext uri="{FF2B5EF4-FFF2-40B4-BE49-F238E27FC236}">
                <a16:creationId xmlns:a16="http://schemas.microsoft.com/office/drawing/2014/main" xmlns="" id="{EC859B83-582B-4733-B705-9366AF8D9A27}"/>
              </a:ext>
            </a:extLst>
          </p:cNvPr>
          <p:cNvSpPr>
            <a:spLocks noGrp="1"/>
          </p:cNvSpPr>
          <p:nvPr>
            <p:ph type="ctrTitle"/>
          </p:nvPr>
        </p:nvSpPr>
        <p:spPr/>
        <p:txBody>
          <a:bodyPr>
            <a:normAutofit/>
          </a:bodyPr>
          <a:lstStyle/>
          <a:p>
            <a:r>
              <a:rPr lang="nl-NL" sz="2800" dirty="0"/>
              <a:t>Wat zouden jullie doen? </a:t>
            </a:r>
          </a:p>
        </p:txBody>
      </p:sp>
      <p:pic>
        <p:nvPicPr>
          <p:cNvPr id="4" name="Afbeelding 3">
            <a:extLst>
              <a:ext uri="{FF2B5EF4-FFF2-40B4-BE49-F238E27FC236}">
                <a16:creationId xmlns:a16="http://schemas.microsoft.com/office/drawing/2014/main" xmlns="" id="{E004C33C-E18A-4A8C-9E80-F8260557B3B1}"/>
              </a:ext>
            </a:extLst>
          </p:cNvPr>
          <p:cNvPicPr>
            <a:picLocks noChangeAspect="1"/>
          </p:cNvPicPr>
          <p:nvPr/>
        </p:nvPicPr>
        <p:blipFill>
          <a:blip r:embed="rId3"/>
          <a:stretch>
            <a:fillRect/>
          </a:stretch>
        </p:blipFill>
        <p:spPr>
          <a:xfrm>
            <a:off x="6084168" y="6021288"/>
            <a:ext cx="720080" cy="720080"/>
          </a:xfrm>
          <a:prstGeom prst="rect">
            <a:avLst/>
          </a:prstGeom>
        </p:spPr>
      </p:pic>
      <p:pic>
        <p:nvPicPr>
          <p:cNvPr id="6" name="Afbeelding 5">
            <a:extLst>
              <a:ext uri="{FF2B5EF4-FFF2-40B4-BE49-F238E27FC236}">
                <a16:creationId xmlns:a16="http://schemas.microsoft.com/office/drawing/2014/main" xmlns="" id="{ECD01D1A-5F8E-4931-935C-8719A9B2D2DA}"/>
              </a:ext>
            </a:extLst>
          </p:cNvPr>
          <p:cNvPicPr>
            <a:picLocks noChangeAspect="1"/>
          </p:cNvPicPr>
          <p:nvPr/>
        </p:nvPicPr>
        <p:blipFill>
          <a:blip r:embed="rId4"/>
          <a:stretch>
            <a:fillRect/>
          </a:stretch>
        </p:blipFill>
        <p:spPr>
          <a:xfrm>
            <a:off x="6588224" y="836712"/>
            <a:ext cx="2373945" cy="2736304"/>
          </a:xfrm>
          <a:prstGeom prst="rect">
            <a:avLst/>
          </a:prstGeom>
        </p:spPr>
      </p:pic>
    </p:spTree>
    <p:extLst>
      <p:ext uri="{BB962C8B-B14F-4D97-AF65-F5344CB8AC3E}">
        <p14:creationId xmlns:p14="http://schemas.microsoft.com/office/powerpoint/2010/main" val="149545262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5">
            <a:extLst>
              <a:ext uri="{FF2B5EF4-FFF2-40B4-BE49-F238E27FC236}">
                <a16:creationId xmlns:a16="http://schemas.microsoft.com/office/drawing/2014/main" xmlns="" id="{F4FEFDC8-DABF-4D88-963F-26866E39FD90}"/>
              </a:ext>
            </a:extLst>
          </p:cNvPr>
          <p:cNvSpPr>
            <a:spLocks noGrp="1"/>
          </p:cNvSpPr>
          <p:nvPr>
            <p:ph idx="1"/>
          </p:nvPr>
        </p:nvSpPr>
        <p:spPr>
          <a:xfrm>
            <a:off x="1115616" y="1844824"/>
            <a:ext cx="6984776" cy="4281339"/>
          </a:xfrm>
        </p:spPr>
        <p:txBody>
          <a:bodyPr>
            <a:normAutofit/>
          </a:bodyPr>
          <a:lstStyle/>
          <a:p>
            <a:pPr indent="0" algn="ctr">
              <a:buNone/>
            </a:pPr>
            <a:r>
              <a:rPr lang="nl-NL" sz="2400" dirty="0"/>
              <a:t>Hoe gaat dat bij jullie? </a:t>
            </a:r>
          </a:p>
        </p:txBody>
      </p:sp>
      <p:sp>
        <p:nvSpPr>
          <p:cNvPr id="2" name="Titel 1">
            <a:extLst>
              <a:ext uri="{FF2B5EF4-FFF2-40B4-BE49-F238E27FC236}">
                <a16:creationId xmlns:a16="http://schemas.microsoft.com/office/drawing/2014/main" xmlns="" id="{EC859B83-582B-4733-B705-9366AF8D9A27}"/>
              </a:ext>
            </a:extLst>
          </p:cNvPr>
          <p:cNvSpPr>
            <a:spLocks noGrp="1"/>
          </p:cNvSpPr>
          <p:nvPr>
            <p:ph type="ctrTitle"/>
          </p:nvPr>
        </p:nvSpPr>
        <p:spPr/>
        <p:txBody>
          <a:bodyPr>
            <a:normAutofit fontScale="90000"/>
          </a:bodyPr>
          <a:lstStyle/>
          <a:p>
            <a:r>
              <a:rPr lang="nl-NL" dirty="0"/>
              <a:t>Samenwerking Jongerenwerk – Halt – Politie </a:t>
            </a:r>
          </a:p>
        </p:txBody>
      </p:sp>
      <p:pic>
        <p:nvPicPr>
          <p:cNvPr id="4" name="Afbeelding 3">
            <a:extLst>
              <a:ext uri="{FF2B5EF4-FFF2-40B4-BE49-F238E27FC236}">
                <a16:creationId xmlns:a16="http://schemas.microsoft.com/office/drawing/2014/main" xmlns="" id="{E004C33C-E18A-4A8C-9E80-F8260557B3B1}"/>
              </a:ext>
            </a:extLst>
          </p:cNvPr>
          <p:cNvPicPr>
            <a:picLocks noChangeAspect="1"/>
          </p:cNvPicPr>
          <p:nvPr/>
        </p:nvPicPr>
        <p:blipFill>
          <a:blip r:embed="rId3"/>
          <a:stretch>
            <a:fillRect/>
          </a:stretch>
        </p:blipFill>
        <p:spPr>
          <a:xfrm>
            <a:off x="6084168" y="6021288"/>
            <a:ext cx="720080" cy="720080"/>
          </a:xfrm>
          <a:prstGeom prst="rect">
            <a:avLst/>
          </a:prstGeom>
        </p:spPr>
      </p:pic>
      <p:pic>
        <p:nvPicPr>
          <p:cNvPr id="3" name="Afbeelding 2">
            <a:extLst>
              <a:ext uri="{FF2B5EF4-FFF2-40B4-BE49-F238E27FC236}">
                <a16:creationId xmlns:a16="http://schemas.microsoft.com/office/drawing/2014/main" xmlns="" id="{9CC60A1A-63C4-4A85-A369-B0CDF588C573}"/>
              </a:ext>
            </a:extLst>
          </p:cNvPr>
          <p:cNvPicPr>
            <a:picLocks noChangeAspect="1"/>
          </p:cNvPicPr>
          <p:nvPr/>
        </p:nvPicPr>
        <p:blipFill rotWithShape="1">
          <a:blip r:embed="rId4"/>
          <a:srcRect l="13775" r="13775"/>
          <a:stretch/>
        </p:blipFill>
        <p:spPr>
          <a:xfrm>
            <a:off x="467544" y="2456892"/>
            <a:ext cx="3314711" cy="2592288"/>
          </a:xfrm>
          <a:prstGeom prst="rect">
            <a:avLst/>
          </a:prstGeom>
        </p:spPr>
      </p:pic>
      <p:sp>
        <p:nvSpPr>
          <p:cNvPr id="5" name="Ovaal 4">
            <a:extLst>
              <a:ext uri="{FF2B5EF4-FFF2-40B4-BE49-F238E27FC236}">
                <a16:creationId xmlns:a16="http://schemas.microsoft.com/office/drawing/2014/main" xmlns="" id="{8C4B278E-7E87-426B-AC25-DDF92ACBB162}"/>
              </a:ext>
            </a:extLst>
          </p:cNvPr>
          <p:cNvSpPr/>
          <p:nvPr/>
        </p:nvSpPr>
        <p:spPr>
          <a:xfrm>
            <a:off x="971600" y="4077072"/>
            <a:ext cx="504056" cy="57606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052" name="Picture 4" descr="Afbeeldingsresultaat voor halt">
            <a:extLst>
              <a:ext uri="{FF2B5EF4-FFF2-40B4-BE49-F238E27FC236}">
                <a16:creationId xmlns:a16="http://schemas.microsoft.com/office/drawing/2014/main" xmlns="" id="{66CB7801-D270-4A67-8DE6-8ACFE56594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2382" y="2636912"/>
            <a:ext cx="2292066" cy="242257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fbeeldingsresultaat voor politie">
            <a:extLst>
              <a:ext uri="{FF2B5EF4-FFF2-40B4-BE49-F238E27FC236}">
                <a16:creationId xmlns:a16="http://schemas.microsoft.com/office/drawing/2014/main" xmlns="" id="{1B2E476B-F649-460E-A6F7-060C0CC5C00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6104" r="10897"/>
          <a:stretch/>
        </p:blipFill>
        <p:spPr bwMode="auto">
          <a:xfrm>
            <a:off x="3769305" y="2626605"/>
            <a:ext cx="2458879" cy="2422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347873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xmlns="" id="{87E03A50-0EFD-4288-A59B-8CC7FF07FBCC}"/>
              </a:ext>
            </a:extLst>
          </p:cNvPr>
          <p:cNvSpPr>
            <a:spLocks noGrp="1"/>
          </p:cNvSpPr>
          <p:nvPr>
            <p:ph idx="1"/>
          </p:nvPr>
        </p:nvSpPr>
        <p:spPr>
          <a:xfrm>
            <a:off x="1115616" y="1600200"/>
            <a:ext cx="6984776" cy="4525963"/>
          </a:xfrm>
        </p:spPr>
        <p:txBody>
          <a:bodyPr>
            <a:normAutofit/>
          </a:bodyPr>
          <a:lstStyle/>
          <a:p>
            <a:pPr indent="0">
              <a:buNone/>
            </a:pPr>
            <a:r>
              <a:rPr lang="nl-NL" sz="2400" dirty="0"/>
              <a:t>Groepsaanpak</a:t>
            </a:r>
          </a:p>
        </p:txBody>
      </p:sp>
      <p:sp>
        <p:nvSpPr>
          <p:cNvPr id="3" name="Titel 2">
            <a:extLst>
              <a:ext uri="{FF2B5EF4-FFF2-40B4-BE49-F238E27FC236}">
                <a16:creationId xmlns:a16="http://schemas.microsoft.com/office/drawing/2014/main" xmlns="" id="{425DA04A-90C7-4D20-9EBD-6E976E415DAF}"/>
              </a:ext>
            </a:extLst>
          </p:cNvPr>
          <p:cNvSpPr>
            <a:spLocks noGrp="1"/>
          </p:cNvSpPr>
          <p:nvPr>
            <p:ph type="ctrTitle"/>
          </p:nvPr>
        </p:nvSpPr>
        <p:spPr/>
        <p:txBody>
          <a:bodyPr>
            <a:normAutofit/>
          </a:bodyPr>
          <a:lstStyle/>
          <a:p>
            <a:r>
              <a:rPr lang="nl-NL" sz="2800" dirty="0"/>
              <a:t>Onze</a:t>
            </a:r>
            <a:r>
              <a:rPr lang="en-US" sz="2800" dirty="0"/>
              <a:t> best practices… </a:t>
            </a:r>
            <a:r>
              <a:rPr lang="en-US" dirty="0"/>
              <a:t> </a:t>
            </a:r>
            <a:endParaRPr lang="nl-NL" dirty="0"/>
          </a:p>
        </p:txBody>
      </p:sp>
      <p:pic>
        <p:nvPicPr>
          <p:cNvPr id="1026" name="Picture 2" descr="Gerelateerde afbeelding">
            <a:extLst>
              <a:ext uri="{FF2B5EF4-FFF2-40B4-BE49-F238E27FC236}">
                <a16:creationId xmlns:a16="http://schemas.microsoft.com/office/drawing/2014/main" xmlns="" id="{E3DEA8FC-06DB-48AB-A307-AC919EF47B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2150" y="2142355"/>
            <a:ext cx="6748242" cy="3795886"/>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xmlns="" id="{7E2D63DD-F9AE-4202-8B9D-A07E16771DCB}"/>
              </a:ext>
            </a:extLst>
          </p:cNvPr>
          <p:cNvPicPr>
            <a:picLocks noChangeAspect="1"/>
          </p:cNvPicPr>
          <p:nvPr/>
        </p:nvPicPr>
        <p:blipFill>
          <a:blip r:embed="rId4"/>
          <a:stretch>
            <a:fillRect/>
          </a:stretch>
        </p:blipFill>
        <p:spPr>
          <a:xfrm>
            <a:off x="6084168" y="6021288"/>
            <a:ext cx="720080" cy="720080"/>
          </a:xfrm>
          <a:prstGeom prst="rect">
            <a:avLst/>
          </a:prstGeom>
        </p:spPr>
      </p:pic>
    </p:spTree>
    <p:extLst>
      <p:ext uri="{BB962C8B-B14F-4D97-AF65-F5344CB8AC3E}">
        <p14:creationId xmlns:p14="http://schemas.microsoft.com/office/powerpoint/2010/main" val="321220240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Afbeeldingsresultaat voor verbinden">
            <a:extLst>
              <a:ext uri="{FF2B5EF4-FFF2-40B4-BE49-F238E27FC236}">
                <a16:creationId xmlns:a16="http://schemas.microsoft.com/office/drawing/2014/main" xmlns="" id="{A55D7B36-E3BF-4F79-8E43-B11A36D6F2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5251" y="2534019"/>
            <a:ext cx="4855854" cy="3237236"/>
          </a:xfrm>
          <a:prstGeom prst="rect">
            <a:avLst/>
          </a:prstGeom>
          <a:noFill/>
          <a:extLst>
            <a:ext uri="{909E8E84-426E-40DD-AFC4-6F175D3DCCD1}">
              <a14:hiddenFill xmlns:a14="http://schemas.microsoft.com/office/drawing/2010/main">
                <a:solidFill>
                  <a:srgbClr val="FFFFFF"/>
                </a:solidFill>
              </a14:hiddenFill>
            </a:ext>
          </a:extLst>
        </p:spPr>
      </p:pic>
      <p:sp>
        <p:nvSpPr>
          <p:cNvPr id="2" name="Tijdelijke aanduiding voor inhoud 1">
            <a:extLst>
              <a:ext uri="{FF2B5EF4-FFF2-40B4-BE49-F238E27FC236}">
                <a16:creationId xmlns:a16="http://schemas.microsoft.com/office/drawing/2014/main" xmlns="" id="{87E03A50-0EFD-4288-A59B-8CC7FF07FBCC}"/>
              </a:ext>
            </a:extLst>
          </p:cNvPr>
          <p:cNvSpPr>
            <a:spLocks noGrp="1"/>
          </p:cNvSpPr>
          <p:nvPr>
            <p:ph idx="1"/>
          </p:nvPr>
        </p:nvSpPr>
        <p:spPr>
          <a:xfrm>
            <a:off x="1115616" y="1772816"/>
            <a:ext cx="6984776" cy="4353347"/>
          </a:xfrm>
        </p:spPr>
        <p:txBody>
          <a:bodyPr>
            <a:normAutofit/>
          </a:bodyPr>
          <a:lstStyle/>
          <a:p>
            <a:pPr indent="0">
              <a:buNone/>
            </a:pPr>
            <a:r>
              <a:rPr lang="nl-NL" sz="2400" dirty="0"/>
              <a:t>Jongeren voeren deel van hun Halt-straf uit bij het jongerenwerk</a:t>
            </a:r>
          </a:p>
        </p:txBody>
      </p:sp>
      <p:sp>
        <p:nvSpPr>
          <p:cNvPr id="3" name="Titel 2">
            <a:extLst>
              <a:ext uri="{FF2B5EF4-FFF2-40B4-BE49-F238E27FC236}">
                <a16:creationId xmlns:a16="http://schemas.microsoft.com/office/drawing/2014/main" xmlns="" id="{425DA04A-90C7-4D20-9EBD-6E976E415DAF}"/>
              </a:ext>
            </a:extLst>
          </p:cNvPr>
          <p:cNvSpPr>
            <a:spLocks noGrp="1"/>
          </p:cNvSpPr>
          <p:nvPr>
            <p:ph type="ctrTitle"/>
          </p:nvPr>
        </p:nvSpPr>
        <p:spPr/>
        <p:txBody>
          <a:bodyPr>
            <a:normAutofit/>
          </a:bodyPr>
          <a:lstStyle/>
          <a:p>
            <a:r>
              <a:rPr lang="nl-NL" sz="2800" dirty="0"/>
              <a:t>Onze</a:t>
            </a:r>
            <a:r>
              <a:rPr lang="en-US" sz="2800" dirty="0"/>
              <a:t> best practices… </a:t>
            </a:r>
            <a:r>
              <a:rPr lang="en-US" dirty="0"/>
              <a:t> </a:t>
            </a:r>
            <a:endParaRPr lang="nl-NL" dirty="0"/>
          </a:p>
        </p:txBody>
      </p:sp>
      <p:pic>
        <p:nvPicPr>
          <p:cNvPr id="2050" name="Picture 2" descr="Afbeeldingsresultaat voor talenten ontwikkelen">
            <a:extLst>
              <a:ext uri="{FF2B5EF4-FFF2-40B4-BE49-F238E27FC236}">
                <a16:creationId xmlns:a16="http://schemas.microsoft.com/office/drawing/2014/main" xmlns="" id="{081B060A-886D-4163-956F-2B1BD85A5A7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735"/>
          <a:stretch/>
        </p:blipFill>
        <p:spPr bwMode="auto">
          <a:xfrm>
            <a:off x="971600" y="2784153"/>
            <a:ext cx="3456384" cy="3237135"/>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a:extLst>
              <a:ext uri="{FF2B5EF4-FFF2-40B4-BE49-F238E27FC236}">
                <a16:creationId xmlns:a16="http://schemas.microsoft.com/office/drawing/2014/main" xmlns="" id="{A1C1C50C-14BF-4ACB-8926-9BC09E3E529E}"/>
              </a:ext>
            </a:extLst>
          </p:cNvPr>
          <p:cNvPicPr>
            <a:picLocks noChangeAspect="1"/>
          </p:cNvPicPr>
          <p:nvPr/>
        </p:nvPicPr>
        <p:blipFill>
          <a:blip r:embed="rId5"/>
          <a:stretch>
            <a:fillRect/>
          </a:stretch>
        </p:blipFill>
        <p:spPr>
          <a:xfrm>
            <a:off x="6084168" y="6021288"/>
            <a:ext cx="720080" cy="720080"/>
          </a:xfrm>
          <a:prstGeom prst="rect">
            <a:avLst/>
          </a:prstGeom>
        </p:spPr>
      </p:pic>
    </p:spTree>
    <p:extLst>
      <p:ext uri="{BB962C8B-B14F-4D97-AF65-F5344CB8AC3E}">
        <p14:creationId xmlns:p14="http://schemas.microsoft.com/office/powerpoint/2010/main" val="329642183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xmlns="" id="{87E03A50-0EFD-4288-A59B-8CC7FF07FBCC}"/>
              </a:ext>
            </a:extLst>
          </p:cNvPr>
          <p:cNvSpPr>
            <a:spLocks noGrp="1"/>
          </p:cNvSpPr>
          <p:nvPr>
            <p:ph idx="1"/>
          </p:nvPr>
        </p:nvSpPr>
        <p:spPr>
          <a:xfrm>
            <a:off x="1115616" y="1844824"/>
            <a:ext cx="6984776" cy="4281339"/>
          </a:xfrm>
        </p:spPr>
        <p:txBody>
          <a:bodyPr>
            <a:normAutofit/>
          </a:bodyPr>
          <a:lstStyle/>
          <a:p>
            <a:pPr indent="0">
              <a:buNone/>
            </a:pPr>
            <a:r>
              <a:rPr lang="nl-NL" dirty="0"/>
              <a:t>Wil je (meer) samenwerken met Halt? </a:t>
            </a:r>
          </a:p>
          <a:p>
            <a:pPr indent="0">
              <a:buNone/>
            </a:pPr>
            <a:endParaRPr lang="nl-NL" dirty="0"/>
          </a:p>
          <a:p>
            <a:pPr indent="0">
              <a:buNone/>
            </a:pPr>
            <a:r>
              <a:rPr lang="nl-NL" dirty="0"/>
              <a:t>Zet je regio en organisatie en wij maken een match met de Halt-medewerker! </a:t>
            </a:r>
            <a:endParaRPr lang="nl-NL" sz="2400" dirty="0"/>
          </a:p>
        </p:txBody>
      </p:sp>
      <p:sp>
        <p:nvSpPr>
          <p:cNvPr id="3" name="Titel 2">
            <a:extLst>
              <a:ext uri="{FF2B5EF4-FFF2-40B4-BE49-F238E27FC236}">
                <a16:creationId xmlns:a16="http://schemas.microsoft.com/office/drawing/2014/main" xmlns="" id="{425DA04A-90C7-4D20-9EBD-6E976E415DAF}"/>
              </a:ext>
            </a:extLst>
          </p:cNvPr>
          <p:cNvSpPr>
            <a:spLocks noGrp="1"/>
          </p:cNvSpPr>
          <p:nvPr>
            <p:ph type="ctrTitle"/>
          </p:nvPr>
        </p:nvSpPr>
        <p:spPr/>
        <p:txBody>
          <a:bodyPr>
            <a:normAutofit/>
          </a:bodyPr>
          <a:lstStyle/>
          <a:p>
            <a:r>
              <a:rPr lang="nl-NL" sz="2800" dirty="0"/>
              <a:t>Vragen? </a:t>
            </a:r>
            <a:endParaRPr lang="nl-NL" dirty="0"/>
          </a:p>
        </p:txBody>
      </p:sp>
      <p:pic>
        <p:nvPicPr>
          <p:cNvPr id="4" name="Afbeelding 3">
            <a:extLst>
              <a:ext uri="{FF2B5EF4-FFF2-40B4-BE49-F238E27FC236}">
                <a16:creationId xmlns:a16="http://schemas.microsoft.com/office/drawing/2014/main" xmlns="" id="{5B404D46-192A-4208-BF4F-E1708CADC552}"/>
              </a:ext>
            </a:extLst>
          </p:cNvPr>
          <p:cNvPicPr>
            <a:picLocks noChangeAspect="1"/>
          </p:cNvPicPr>
          <p:nvPr/>
        </p:nvPicPr>
        <p:blipFill>
          <a:blip r:embed="rId3"/>
          <a:stretch>
            <a:fillRect/>
          </a:stretch>
        </p:blipFill>
        <p:spPr>
          <a:xfrm>
            <a:off x="6084168" y="6021288"/>
            <a:ext cx="720080" cy="720080"/>
          </a:xfrm>
          <a:prstGeom prst="rect">
            <a:avLst/>
          </a:prstGeom>
        </p:spPr>
      </p:pic>
      <p:pic>
        <p:nvPicPr>
          <p:cNvPr id="3074" name="Picture 2" descr="Afbeeldingsresultaat voor checklist">
            <a:extLst>
              <a:ext uri="{FF2B5EF4-FFF2-40B4-BE49-F238E27FC236}">
                <a16:creationId xmlns:a16="http://schemas.microsoft.com/office/drawing/2014/main" xmlns="" id="{EA463BF3-FB84-438E-911D-3C7391F5CF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615889">
            <a:off x="6315358" y="2929564"/>
            <a:ext cx="1895098" cy="276497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Gerelateerde afbeelding">
            <a:extLst>
              <a:ext uri="{FF2B5EF4-FFF2-40B4-BE49-F238E27FC236}">
                <a16:creationId xmlns:a16="http://schemas.microsoft.com/office/drawing/2014/main" xmlns="" id="{369F2E2D-CAEF-4F52-9E80-622F1E505B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35696" y="3385766"/>
            <a:ext cx="3048000"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724261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theme/theme1.xml><?xml version="1.0" encoding="utf-8"?>
<a:theme xmlns:a="http://schemas.openxmlformats.org/drawingml/2006/main" name="Halt_2015_PPP-Halt def_sjabloon!">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2015-07-07-PowerPoint-Halt MR.potx" id="{C1DE98A6-E10F-4962-A8CC-949A7334B016}" vid="{DB02DDB4-B820-438F-A8A5-E0162FA66E81}"/>
    </a:ext>
  </a:extLst>
</a:theme>
</file>

<file path=ppt/theme/theme2.xml><?xml version="1.0" encoding="utf-8"?>
<a:theme xmlns:a="http://schemas.openxmlformats.org/drawingml/2006/main" name="2 Vervolg pagin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2015-07-07-PowerPoint-Halt MR.potx" id="{C1DE98A6-E10F-4962-A8CC-949A7334B016}" vid="{922E8FBF-961F-43AA-ABF0-7EA140AA8C7F}"/>
    </a:ext>
  </a:extLst>
</a:theme>
</file>

<file path=ppt/theme/theme3.xml><?xml version="1.0" encoding="utf-8"?>
<a:theme xmlns:a="http://schemas.openxmlformats.org/drawingml/2006/main" name="3 Afbeelding">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2015-07-07-PowerPoint-Halt MR.potx" id="{C1DE98A6-E10F-4962-A8CC-949A7334B016}" vid="{03000289-F7F2-44AE-A2C7-BC2AD1FCEAF9}"/>
    </a:ext>
  </a:extLst>
</a:theme>
</file>

<file path=ppt/theme/theme4.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1</TotalTime>
  <Words>646</Words>
  <Application>Microsoft Office PowerPoint</Application>
  <PresentationFormat>Diavoorstelling (4:3)</PresentationFormat>
  <Paragraphs>114</Paragraphs>
  <Slides>9</Slides>
  <Notes>9</Notes>
  <HiddenSlides>0</HiddenSlides>
  <MMClips>1</MMClips>
  <ScaleCrop>false</ScaleCrop>
  <HeadingPairs>
    <vt:vector size="4" baseType="variant">
      <vt:variant>
        <vt:lpstr>Thema</vt:lpstr>
      </vt:variant>
      <vt:variant>
        <vt:i4>3</vt:i4>
      </vt:variant>
      <vt:variant>
        <vt:lpstr>Diatitels</vt:lpstr>
      </vt:variant>
      <vt:variant>
        <vt:i4>9</vt:i4>
      </vt:variant>
    </vt:vector>
  </HeadingPairs>
  <TitlesOfParts>
    <vt:vector size="12" baseType="lpstr">
      <vt:lpstr>Halt_2015_PPP-Halt def_sjabloon!</vt:lpstr>
      <vt:lpstr>2 Vervolg pagina</vt:lpstr>
      <vt:lpstr>3 Afbeelding</vt:lpstr>
      <vt:lpstr>PowerPoint-presentatie</vt:lpstr>
      <vt:lpstr>Let’s work together! </vt:lpstr>
      <vt:lpstr>PowerPoint-presentatie</vt:lpstr>
      <vt:lpstr>Wat doen we? </vt:lpstr>
      <vt:lpstr>Wat zouden jullie doen? </vt:lpstr>
      <vt:lpstr>Samenwerking Jongerenwerk – Halt – Politie </vt:lpstr>
      <vt:lpstr>Onze best practices…  </vt:lpstr>
      <vt:lpstr>Onze best practices…  </vt:lpstr>
      <vt:lpstr>Vragen?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subject>PowerPoint</dc:subject>
  <dc:creator>Kadija Sanders</dc:creator>
  <dc:description>sjabloonversie 7 juli 2015</dc:description>
  <cp:lastModifiedBy>Gebruiker</cp:lastModifiedBy>
  <cp:revision>7</cp:revision>
  <dcterms:created xsi:type="dcterms:W3CDTF">2019-04-26T12:29:51Z</dcterms:created>
  <dcterms:modified xsi:type="dcterms:W3CDTF">2019-06-17T08:54:43Z</dcterms:modified>
</cp:coreProperties>
</file>