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  <p:sldMasterId id="2147483780" r:id="rId2"/>
  </p:sldMasterIdLst>
  <p:notesMasterIdLst>
    <p:notesMasterId r:id="rId10"/>
  </p:notesMasterIdLst>
  <p:sldIdLst>
    <p:sldId id="446" r:id="rId3"/>
    <p:sldId id="410" r:id="rId4"/>
    <p:sldId id="411" r:id="rId5"/>
    <p:sldId id="412" r:id="rId6"/>
    <p:sldId id="413" r:id="rId7"/>
    <p:sldId id="536" r:id="rId8"/>
    <p:sldId id="41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oen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0" autoAdjust="0"/>
    <p:restoredTop sz="94660"/>
  </p:normalViewPr>
  <p:slideViewPr>
    <p:cSldViewPr snapToGrid="0">
      <p:cViewPr>
        <p:scale>
          <a:sx n="73" d="100"/>
          <a:sy n="73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41D55-97F4-4D10-A4D6-1C38C4E8C47C}" type="datetimeFigureOut">
              <a:rPr lang="nl-NL" smtClean="0"/>
              <a:t>1-3-2020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3EB51-AD42-470A-AA52-96692BAA10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32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96DFF08F-DC6B-4601-B491-B0F83F6DD2DA}" type="datetimeFigureOut">
              <a:rPr lang="en-US" smtClean="0">
                <a:solidFill>
                  <a:srgbClr val="464653"/>
                </a:solidFill>
              </a:rPr>
              <a:pPr/>
              <a:t>3/1/2020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464653"/>
                </a:solidFill>
              </a:rPr>
              <a:pPr/>
              <a:t>‹nr.›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0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464653"/>
                </a:solidFill>
              </a:rPr>
              <a:pPr/>
              <a:t>3/1/2020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53"/>
                </a:solidFill>
              </a:rPr>
              <a:pPr/>
              <a:t>‹nr.›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8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464653"/>
                </a:solidFill>
              </a:rPr>
              <a:pPr/>
              <a:t>3/1/2020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53"/>
                </a:solidFill>
              </a:rPr>
              <a:pPr/>
              <a:t>‹nr.›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Gelijkbenige driehoek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43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7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2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3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50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32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0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464653"/>
                </a:solidFill>
              </a:rPr>
              <a:pPr/>
              <a:t>3/1/2020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53"/>
                </a:solidFill>
              </a:rPr>
              <a:pPr/>
              <a:t>‹nr.›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8245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45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49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7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DDE9EC"/>
                </a:solidFill>
              </a:rPr>
              <a:pPr/>
              <a:t>3/1/2020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DDE9EC"/>
                </a:solidFill>
              </a:rPr>
              <a:pPr/>
              <a:t>‹nr.›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97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464653"/>
                </a:solidFill>
              </a:rPr>
              <a:pPr/>
              <a:t>3/1/2020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53"/>
                </a:solidFill>
              </a:rPr>
              <a:pPr/>
              <a:t>‹nr.›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688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464653"/>
                </a:solidFill>
              </a:rPr>
              <a:pPr/>
              <a:t>3/1/2020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53"/>
                </a:solidFill>
              </a:rPr>
              <a:pPr/>
              <a:t>‹nr.›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206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464653"/>
                </a:solidFill>
              </a:rPr>
              <a:pPr/>
              <a:t>3/1/2020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53"/>
                </a:solidFill>
              </a:rPr>
              <a:pPr/>
              <a:t>‹nr.›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464653"/>
                </a:solidFill>
              </a:rPr>
              <a:pPr/>
              <a:t>3/1/2020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53"/>
                </a:solidFill>
              </a:rPr>
              <a:pPr/>
              <a:t>‹nr.›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4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464653"/>
                </a:solidFill>
              </a:rPr>
              <a:pPr/>
              <a:t>3/1/2020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53"/>
                </a:solidFill>
              </a:rPr>
              <a:pPr/>
              <a:t>‹nr.›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643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DDE9EC"/>
                </a:solidFill>
              </a:rPr>
              <a:pPr/>
              <a:t>3/1/2020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DE9EC"/>
                </a:solidFill>
              </a:rPr>
              <a:pPr/>
              <a:t>‹nr.›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36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>
                <a:solidFill>
                  <a:srgbClr val="464653"/>
                </a:solidFill>
              </a:rPr>
              <a:pPr/>
              <a:t>3/1/2020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464653"/>
                </a:solidFill>
              </a:rPr>
              <a:pPr/>
              <a:t>‹nr.›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indent="-274313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39" indent="-228594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228594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228594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1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4152" y="445701"/>
            <a:ext cx="7802139" cy="1258323"/>
          </a:xfrm>
        </p:spPr>
        <p:txBody>
          <a:bodyPr>
            <a:noAutofit/>
          </a:bodyPr>
          <a:lstStyle/>
          <a:p>
            <a:pPr algn="l"/>
            <a:r>
              <a:rPr lang="nl-NL" sz="7200" b="1" dirty="0">
                <a:solidFill>
                  <a:schemeClr val="bg1"/>
                </a:solidFill>
                <a:latin typeface="Agency FB" panose="020B0503020202020204" pitchFamily="34" charset="0"/>
              </a:rPr>
              <a:t>ONLINE JONGERENWERK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798560" y="5451726"/>
            <a:ext cx="3393440" cy="1677229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chemeClr val="bg1"/>
                </a:solidFill>
                <a:latin typeface="Agency FB" panose="020B0503020202020204" pitchFamily="34" charset="0"/>
              </a:rPr>
              <a:t>Jeroen van den Broek &amp; Ricardo </a:t>
            </a:r>
            <a:r>
              <a:rPr lang="nl-NL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Danning</a:t>
            </a:r>
            <a:endParaRPr lang="nl-NL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l"/>
            <a:r>
              <a:rPr lang="nl-NL" dirty="0">
                <a:solidFill>
                  <a:schemeClr val="bg1"/>
                </a:solidFill>
                <a:latin typeface="Agency FB" panose="020B0503020202020204" pitchFamily="34" charset="0"/>
              </a:rPr>
              <a:t>Stichting JOZ</a:t>
            </a:r>
          </a:p>
          <a:p>
            <a:pPr algn="l"/>
            <a:endParaRPr lang="nl-NL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55575" y="5635714"/>
            <a:ext cx="9144000" cy="130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b="1" dirty="0">
                <a:solidFill>
                  <a:prstClr val="white"/>
                </a:solidFill>
                <a:latin typeface="Agency FB" panose="020B0503020202020204" pitchFamily="34" charset="0"/>
              </a:rPr>
              <a:t>Dag van het Jongerenwerk, </a:t>
            </a:r>
          </a:p>
          <a:p>
            <a:pPr algn="l"/>
            <a:r>
              <a:rPr lang="nl-NL" dirty="0">
                <a:solidFill>
                  <a:prstClr val="white"/>
                </a:solidFill>
                <a:latin typeface="Agency FB" panose="020B0503020202020204" pitchFamily="34" charset="0"/>
              </a:rPr>
              <a:t>18 juni 2019</a:t>
            </a:r>
          </a:p>
        </p:txBody>
      </p:sp>
      <p:pic>
        <p:nvPicPr>
          <p:cNvPr id="1026" name="Picture 2" descr="Afbeeldingsresultaat voor social med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85" y="2233219"/>
            <a:ext cx="65436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mail.google.com/mail/u/0/?ui=2&amp;ik=97d9348b26&amp;view=fimg&amp;th=15fc92785a758644&amp;attid=0.0.1&amp;disp=emb&amp;attbid=ANGjdJ9wOoDhWVoMx37DDHvObtYrUNk6aIxtqiTW7AFToCN3jgbusTAvFDoDVsk7Jr22RfWEJ5GXVurbmy60k9mdQ7aMWKJxMDc-gYcGmtl_rKWVIIs30qZlXkqkIXs&amp;sz=w1700-h1528&amp;ats=1521476288097&amp;rm=15fc92785a758644&amp;zw&amp;atsh=1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AutoShape 4" descr="https://mail.google.com/mail/u/0/?ui=2&amp;ik=97d9348b26&amp;view=fimg&amp;th=15fc92785a758644&amp;attid=0.0.1&amp;disp=emb&amp;attbid=ANGjdJ9wOoDhWVoMx37DDHvObtYrUNk6aIxtqiTW7AFToCN3jgbusTAvFDoDVsk7Jr22RfWEJ5GXVurbmy60k9mdQ7aMWKJxMDc-gYcGmtl_rKWVIIs30qZlXkqkIXs&amp;sz=w1700-h1528&amp;ats=1521476288097&amp;rm=15fc92785a758644&amp;zw&amp;atsh=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24582" name="Picture 6" descr="Afbeeldingsresultaat voor jo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64" y="3680122"/>
            <a:ext cx="1163317" cy="116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0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sz="4400" dirty="0">
                <a:latin typeface="Agency FB" panose="020B0503020202020204" pitchFamily="34" charset="0"/>
              </a:rPr>
              <a:t>Wat wij tot nu toe hebben geleerd…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en-US" sz="3100" dirty="0">
              <a:latin typeface="Agency FB" panose="020B050302020202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7839261" y="1344107"/>
            <a:ext cx="489857" cy="2691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Picture 2" descr="Afbeeldingsresultaat voor schoolb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50" y="1525539"/>
            <a:ext cx="6969503" cy="45162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54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sz="4400" dirty="0">
                <a:latin typeface="Agency FB" panose="020B0503020202020204" pitchFamily="34" charset="0"/>
              </a:rPr>
              <a:t>Voordat je begint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en-US" sz="3100" dirty="0">
              <a:latin typeface="Agency FB" panose="020B050302020202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7839261" y="1344107"/>
            <a:ext cx="489857" cy="2691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76943" y="1251857"/>
            <a:ext cx="10972800" cy="493776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Clr>
                <a:srgbClr val="727CA3"/>
              </a:buClr>
              <a:buNone/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1.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Selecteer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de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juiste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professionals</a:t>
            </a: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2. Start met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een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selecte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groep</a:t>
            </a: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3.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Werk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vanuit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een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gedeelde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(offline)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visie</a:t>
            </a: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4.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Faciliteer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de professionals die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aan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de slag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gaan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met social media</a:t>
            </a: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5.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Schets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kaders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, maar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geef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professionals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ook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juist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ruimte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(om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fouten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te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maken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)</a:t>
            </a: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pic>
        <p:nvPicPr>
          <p:cNvPr id="2052" name="Picture 4" descr="Afbeeldingsresultaat voor startlij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4346">
            <a:off x="7111549" y="303034"/>
            <a:ext cx="5026024" cy="32260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1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sz="4400" dirty="0">
                <a:latin typeface="Agency FB" panose="020B0503020202020204" pitchFamily="34" charset="0"/>
              </a:rPr>
              <a:t>Zorg dat je profiel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en-US" sz="3100" dirty="0">
              <a:latin typeface="Agency FB" panose="020B050302020202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7839261" y="1344107"/>
            <a:ext cx="489857" cy="2691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76943" y="1251857"/>
            <a:ext cx="10972800" cy="49377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Clr>
                <a:srgbClr val="727CA3"/>
              </a:buClr>
              <a:buNone/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6.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Beredeneerd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open of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gesloten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is</a:t>
            </a: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7.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Herkenbaar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/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betrouwbaar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is</a:t>
            </a: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8. Uniform is </a:t>
            </a: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9.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Persoonlijk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is</a:t>
            </a: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10.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Aantrekkelijk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is. </a:t>
            </a: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591B5A0A-A2A1-4D5C-A1AC-D8131D3A6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b="5797"/>
          <a:stretch/>
        </p:blipFill>
        <p:spPr>
          <a:xfrm rot="482867">
            <a:off x="7040699" y="298174"/>
            <a:ext cx="3857625" cy="626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4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sz="4400" dirty="0">
                <a:latin typeface="Agency FB" panose="020B0503020202020204" pitchFamily="34" charset="0"/>
              </a:rPr>
              <a:t>En als je eenmaal online bent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en-US" sz="3100" dirty="0">
              <a:latin typeface="Agency FB" panose="020B050302020202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7839261" y="1344107"/>
            <a:ext cx="489857" cy="2691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76943" y="1251857"/>
            <a:ext cx="10972800" cy="49377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Clr>
                <a:srgbClr val="727CA3"/>
              </a:buClr>
              <a:buNone/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11. Wees je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bewust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van de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spiegel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tussen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on-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offline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domein</a:t>
            </a: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12.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Draag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uit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dat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je online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actief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bent</a:t>
            </a: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13.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Zorg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dat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je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niet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alleen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‘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haalt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’, maar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ook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‘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brengt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’ </a:t>
            </a: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14.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Maak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social media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een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integraal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onderdeel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van je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werk</a:t>
            </a: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15.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Gebruik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social media op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een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manier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die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bij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je past.</a:t>
            </a:r>
          </a:p>
        </p:txBody>
      </p:sp>
      <p:pic>
        <p:nvPicPr>
          <p:cNvPr id="6" name="Picture 2" descr="Afbeeldingsresultaat voor social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11" y="2004695"/>
            <a:ext cx="3087232" cy="308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8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sz="4400" dirty="0">
                <a:latin typeface="Agency FB" panose="020B0503020202020204" pitchFamily="34" charset="0"/>
              </a:rPr>
              <a:t>Onze uitdagingen voor de komende tijd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en-US" sz="3100" dirty="0">
              <a:latin typeface="Agency FB" panose="020B050302020202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7839261" y="1344107"/>
            <a:ext cx="489857" cy="2691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76943" y="1251857"/>
            <a:ext cx="109728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Clr>
                <a:srgbClr val="727CA3"/>
              </a:buClr>
              <a:buNone/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Borgen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binnen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de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organisatie</a:t>
            </a: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Iedereen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een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rol</a:t>
            </a: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Selecteren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aan</a:t>
            </a:r>
            <a:r>
              <a:rPr lang="en-US" sz="3100" dirty="0">
                <a:solidFill>
                  <a:prstClr val="black"/>
                </a:solidFill>
                <a:latin typeface="Agency FB" panose="020B0503020202020204" pitchFamily="34" charset="0"/>
              </a:rPr>
              <a:t> de </a:t>
            </a:r>
            <a:r>
              <a:rPr lang="en-US" sz="3100" dirty="0" err="1">
                <a:solidFill>
                  <a:prstClr val="black"/>
                </a:solidFill>
                <a:latin typeface="Agency FB" panose="020B0503020202020204" pitchFamily="34" charset="0"/>
              </a:rPr>
              <a:t>voorkant</a:t>
            </a: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defTabSz="914377">
              <a:buClr>
                <a:srgbClr val="727CA3"/>
              </a:buClr>
            </a:pPr>
            <a:r>
              <a:rPr lang="en-US" sz="3100" b="1" dirty="0" err="1">
                <a:solidFill>
                  <a:prstClr val="black"/>
                </a:solidFill>
                <a:latin typeface="Agency FB" panose="020B0503020202020204" pitchFamily="34" charset="0"/>
              </a:rPr>
              <a:t>Af</a:t>
            </a:r>
            <a:r>
              <a:rPr lang="en-US" sz="3100" b="1" dirty="0">
                <a:solidFill>
                  <a:prstClr val="black"/>
                </a:solidFill>
                <a:latin typeface="Agency FB" panose="020B0503020202020204" pitchFamily="34" charset="0"/>
              </a:rPr>
              <a:t> van de term ‘Online </a:t>
            </a:r>
            <a:r>
              <a:rPr lang="en-US" sz="3100" b="1" dirty="0" err="1">
                <a:solidFill>
                  <a:prstClr val="black"/>
                </a:solidFill>
                <a:latin typeface="Agency FB" panose="020B0503020202020204" pitchFamily="34" charset="0"/>
              </a:rPr>
              <a:t>Jongerenwerker</a:t>
            </a:r>
            <a:r>
              <a:rPr lang="en-US" sz="3100" b="1" dirty="0">
                <a:solidFill>
                  <a:prstClr val="black"/>
                </a:solidFill>
                <a:latin typeface="Agency FB" panose="020B0503020202020204" pitchFamily="34" charset="0"/>
              </a:rPr>
              <a:t>’</a:t>
            </a:r>
          </a:p>
        </p:txBody>
      </p:sp>
      <p:pic>
        <p:nvPicPr>
          <p:cNvPr id="1026" name="Picture 2" descr="Afbeeldingsresultaat voor uitdaging">
            <a:extLst>
              <a:ext uri="{FF2B5EF4-FFF2-40B4-BE49-F238E27FC236}">
                <a16:creationId xmlns="" xmlns:a16="http://schemas.microsoft.com/office/drawing/2014/main" id="{6071FAFD-8967-4727-936B-D308D47A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105">
            <a:off x="7419024" y="2028027"/>
            <a:ext cx="4173537" cy="319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sz="4400" dirty="0">
                <a:latin typeface="Agency FB" panose="020B0503020202020204" pitchFamily="34" charset="0"/>
              </a:rPr>
              <a:t>Weet ons te vinden!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76943" y="1251857"/>
            <a:ext cx="109728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Clr>
                <a:srgbClr val="727CA3"/>
              </a:buClr>
              <a:buNone/>
            </a:pPr>
            <a:endParaRPr lang="en-US" sz="3100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80" y="1580892"/>
            <a:ext cx="5658640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88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orsprong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6148</TotalTime>
  <Words>208</Words>
  <Application>Microsoft Office PowerPoint</Application>
  <PresentationFormat>Aangepast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2_Oorsprong</vt:lpstr>
      <vt:lpstr>3_Kantoorthema</vt:lpstr>
      <vt:lpstr>ONLINE JONGERENWERK</vt:lpstr>
      <vt:lpstr>Wat wij tot nu toe hebben geleerd…</vt:lpstr>
      <vt:lpstr>Voordat je begint</vt:lpstr>
      <vt:lpstr>Zorg dat je profiel</vt:lpstr>
      <vt:lpstr>En als je eenmaal online bent</vt:lpstr>
      <vt:lpstr>Onze uitdagingen voor de komende tijd</vt:lpstr>
      <vt:lpstr>Weet ons te vinden!</vt:lpstr>
    </vt:vector>
  </TitlesOfParts>
  <Company>Hogeschool Leiden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Broek, Jeroen van den</dc:creator>
  <cp:lastModifiedBy>Gebruiker</cp:lastModifiedBy>
  <cp:revision>185</cp:revision>
  <dcterms:created xsi:type="dcterms:W3CDTF">2016-06-17T11:12:13Z</dcterms:created>
  <dcterms:modified xsi:type="dcterms:W3CDTF">2020-03-01T13:50:31Z</dcterms:modified>
</cp:coreProperties>
</file>